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3" r:id="rId8"/>
    <p:sldId id="264" r:id="rId9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46" userDrawn="1">
          <p15:clr>
            <a:srgbClr val="A4A3A4"/>
          </p15:clr>
        </p15:guide>
        <p15:guide id="2" pos="415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211"/>
    <p:restoredTop sz="94689"/>
  </p:normalViewPr>
  <p:slideViewPr>
    <p:cSldViewPr snapToGrid="0">
      <p:cViewPr varScale="1">
        <p:scale>
          <a:sx n="147" d="100"/>
          <a:sy n="147" d="100"/>
        </p:scale>
        <p:origin x="968" y="200"/>
      </p:cViewPr>
      <p:guideLst>
        <p:guide orient="horz" pos="346"/>
        <p:guide pos="415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80FAB0DA-9F74-4737-D583-26A7110F169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68198AAC-D939-2355-8D79-834E1ECDF93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zh-CN" altLang="en-US"/>
              <a:t>单击此处编辑母版副标题样式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53FB53FC-C88F-D17D-D39B-4F3D8BA259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622919-DA9F-EE45-9ED8-3C8B8826C729}" type="datetimeFigureOut">
              <a:rPr kumimoji="1" lang="zh-CN" altLang="en-US" smtClean="0"/>
              <a:t>2025/7/29</a:t>
            </a:fld>
            <a:endParaRPr kumimoji="1"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36F7A487-8372-0B46-A670-55EA583F19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DD275CE8-1626-DC18-88C6-C918ACB859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95F15-78BC-2C4C-8EC0-F0BE3B5B4F0C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33375388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2F73BBB6-2900-808D-447C-D6D3B63041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63003940-847B-54FE-88F1-A8302B524CA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2002B166-D92F-5C2E-8BA9-76CEB1AB63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622919-DA9F-EE45-9ED8-3C8B8826C729}" type="datetimeFigureOut">
              <a:rPr kumimoji="1" lang="zh-CN" altLang="en-US" smtClean="0"/>
              <a:t>2025/7/29</a:t>
            </a:fld>
            <a:endParaRPr kumimoji="1"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FDEAB39D-C9A1-FF03-3191-7020C1AD00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DDDCA5BE-8B79-4B24-A0FA-86ED874CF4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95F15-78BC-2C4C-8EC0-F0BE3B5B4F0C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8780737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44849772-AB42-C1CC-A0D8-34851D5D7F3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055EC533-4634-92E5-6A75-69AE15BD4C0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F38CA299-49A9-CAC1-4D57-C6B91D8748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622919-DA9F-EE45-9ED8-3C8B8826C729}" type="datetimeFigureOut">
              <a:rPr kumimoji="1" lang="zh-CN" altLang="en-US" smtClean="0"/>
              <a:t>2025/7/29</a:t>
            </a:fld>
            <a:endParaRPr kumimoji="1"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5F25211C-4DC1-FB73-5AA1-6915E91FF6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924B733B-4462-BC2C-A611-93F4E2C860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95F15-78BC-2C4C-8EC0-F0BE3B5B4F0C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2707957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466D23D-58FD-A29D-39CF-8F382BC914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712A5803-B4E6-3A9C-A455-9C0849F3FC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BCEBB7E0-6B6E-3735-15FF-09EC03B733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622919-DA9F-EE45-9ED8-3C8B8826C729}" type="datetimeFigureOut">
              <a:rPr kumimoji="1" lang="zh-CN" altLang="en-US" smtClean="0"/>
              <a:t>2025/7/29</a:t>
            </a:fld>
            <a:endParaRPr kumimoji="1"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884C6DD9-360C-5EEF-0FC2-DB2F8ADE8A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4B2A99E4-DE52-8154-3B60-17B8A02E94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95F15-78BC-2C4C-8EC0-F0BE3B5B4F0C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14959483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DB050B86-0485-AE7A-6736-7AF491D6E1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A5779267-80A0-649C-C9E1-9AD5B50BE9D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zh-CN" altLang="en-US"/>
              <a:t>单击此处编辑母版文本样式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E522DF72-4C40-BF9B-85AA-57F252A9E8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622919-DA9F-EE45-9ED8-3C8B8826C729}" type="datetimeFigureOut">
              <a:rPr kumimoji="1" lang="zh-CN" altLang="en-US" smtClean="0"/>
              <a:t>2025/7/29</a:t>
            </a:fld>
            <a:endParaRPr kumimoji="1"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63FCEB93-DF9F-0753-3799-09C2E1F079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C8B720E8-5DE1-315F-FA56-6105CEDCA9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95F15-78BC-2C4C-8EC0-F0BE3B5B4F0C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23589792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7ECB2AF-597A-6DAD-D612-9F66CF9C0A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EB231446-0775-9607-BE99-7F564705B80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58B1815D-8DB0-767B-E18F-DB94478207D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4FF26518-3CB9-A2F9-0DD3-FD4CCA56A2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622919-DA9F-EE45-9ED8-3C8B8826C729}" type="datetimeFigureOut">
              <a:rPr kumimoji="1" lang="zh-CN" altLang="en-US" smtClean="0"/>
              <a:t>2025/7/29</a:t>
            </a:fld>
            <a:endParaRPr kumimoji="1"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C10E4819-76B6-F866-EB69-8C7625017A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67C3C669-0477-9497-95E3-53C596386E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95F15-78BC-2C4C-8EC0-F0BE3B5B4F0C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14361008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FCE1A2B-99F4-2F0C-1219-C2A7D24772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940ECE0E-E609-38DA-A0D0-22B6CD616F4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zh-CN" altLang="en-US"/>
              <a:t>单击此处编辑母版文本样式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9526C19E-6F1E-19E4-023E-46E4FA99062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D9B61EFD-5CF0-510C-43BD-55F5C91295B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zh-CN" altLang="en-US"/>
              <a:t>单击此处编辑母版文本样式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2DA86629-B590-77EA-15AD-0166F6EB505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7" name="日期占位符 6">
            <a:extLst>
              <a:ext uri="{FF2B5EF4-FFF2-40B4-BE49-F238E27FC236}">
                <a16:creationId xmlns:a16="http://schemas.microsoft.com/office/drawing/2014/main" id="{43AAD414-EA4C-01D9-74DD-41F0247DE4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622919-DA9F-EE45-9ED8-3C8B8826C729}" type="datetimeFigureOut">
              <a:rPr kumimoji="1" lang="zh-CN" altLang="en-US" smtClean="0"/>
              <a:t>2025/7/29</a:t>
            </a:fld>
            <a:endParaRPr kumimoji="1" lang="zh-CN" altLang="en-US"/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id="{C29CA8EC-08F2-9E8D-A213-7497787230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id="{8F0AA4AE-A2B5-763C-28E9-1C5F1D2035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95F15-78BC-2C4C-8EC0-F0BE3B5B4F0C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11041216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DA68174A-4650-F682-8D22-4F03744BA5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CBF63E42-F4C4-FE5A-EA2F-60C1DA6872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622919-DA9F-EE45-9ED8-3C8B8826C729}" type="datetimeFigureOut">
              <a:rPr kumimoji="1" lang="zh-CN" altLang="en-US" smtClean="0"/>
              <a:t>2025/7/29</a:t>
            </a:fld>
            <a:endParaRPr kumimoji="1" lang="zh-CN" alt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5D54064A-5822-1351-A6CD-6D583529EB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01C10A37-00DA-9D73-1190-B3274F6159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95F15-78BC-2C4C-8EC0-F0BE3B5B4F0C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1046735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id="{3534DC42-4C8F-F0C3-EC06-E9C4849653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622919-DA9F-EE45-9ED8-3C8B8826C729}" type="datetimeFigureOut">
              <a:rPr kumimoji="1" lang="zh-CN" altLang="en-US" smtClean="0"/>
              <a:t>2025/7/29</a:t>
            </a:fld>
            <a:endParaRPr kumimoji="1" lang="zh-CN" altLang="en-US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F9B4939F-7426-94CC-2DD6-3FE2A743A3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46BE5E9B-A22F-7F97-F538-41819FF13C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95F15-78BC-2C4C-8EC0-F0BE3B5B4F0C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27329854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1795C94C-1797-5D5D-AC89-819A68515F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E6EFBA2D-2280-FD9D-34D3-93EFC69525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610063F2-6520-D45B-D5FC-9803EE007D2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CA82708C-E382-9CB1-E80E-3E269A5EEC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622919-DA9F-EE45-9ED8-3C8B8826C729}" type="datetimeFigureOut">
              <a:rPr kumimoji="1" lang="zh-CN" altLang="en-US" smtClean="0"/>
              <a:t>2025/7/29</a:t>
            </a:fld>
            <a:endParaRPr kumimoji="1"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4155BFE4-E821-C910-43D6-7C75D957EE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41DF1630-5C30-F2B4-2714-F378E776B1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95F15-78BC-2C4C-8EC0-F0BE3B5B4F0C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8304277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D45D761-7C57-DC53-F0E9-43C8537965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F43B2F08-DF92-E2EE-B18D-B118FB54901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zh-CN" altLang="en-US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C0A5C1C5-D6BD-EFC7-3173-709613E2286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1BCBFAAF-AFB0-DE67-2A34-22F4C067CC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622919-DA9F-EE45-9ED8-3C8B8826C729}" type="datetimeFigureOut">
              <a:rPr kumimoji="1" lang="zh-CN" altLang="en-US" smtClean="0"/>
              <a:t>2025/7/29</a:t>
            </a:fld>
            <a:endParaRPr kumimoji="1"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53C2A2BB-B3BE-5C5D-3FDB-89006A9F17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2BCCDEC9-BD0B-5A47-5167-BE91C21E07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95F15-78BC-2C4C-8EC0-F0BE3B5B4F0C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26392044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>
            <a:extLst>
              <a:ext uri="{FF2B5EF4-FFF2-40B4-BE49-F238E27FC236}">
                <a16:creationId xmlns:a16="http://schemas.microsoft.com/office/drawing/2014/main" id="{D0696FB7-7FEF-0079-A387-6B98AA7E36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7ECFC794-E796-ACA4-B536-EE462F53FC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5CEDE618-03E2-D16E-ECB5-934009E15B6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3622919-DA9F-EE45-9ED8-3C8B8826C729}" type="datetimeFigureOut">
              <a:rPr kumimoji="1" lang="zh-CN" altLang="en-US" smtClean="0"/>
              <a:t>2025/7/29</a:t>
            </a:fld>
            <a:endParaRPr kumimoji="1"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38BBD779-D290-9A94-81EE-8B06BEC1329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DF05E6B0-9138-E0AA-3B09-2C70A904334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B295F15-78BC-2C4C-8EC0-F0BE3B5B4F0C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17654341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>
            <a:extLst>
              <a:ext uri="{FF2B5EF4-FFF2-40B4-BE49-F238E27FC236}">
                <a16:creationId xmlns:a16="http://schemas.microsoft.com/office/drawing/2014/main" id="{70308D55-87BC-2E78-05C8-A4362375D15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0388" y="549275"/>
            <a:ext cx="10800000" cy="2761043"/>
          </a:xfrm>
          <a:prstGeom prst="rect">
            <a:avLst/>
          </a:prstGeom>
          <a:ln>
            <a:solidFill>
              <a:schemeClr val="accent4"/>
            </a:solidFill>
          </a:ln>
        </p:spPr>
      </p:pic>
      <p:sp>
        <p:nvSpPr>
          <p:cNvPr id="2" name="文本框 1">
            <a:extLst>
              <a:ext uri="{FF2B5EF4-FFF2-40B4-BE49-F238E27FC236}">
                <a16:creationId xmlns:a16="http://schemas.microsoft.com/office/drawing/2014/main" id="{B9530D39-507E-AE50-806C-FA98B8BFE273}"/>
              </a:ext>
            </a:extLst>
          </p:cNvPr>
          <p:cNvSpPr txBox="1"/>
          <p:nvPr/>
        </p:nvSpPr>
        <p:spPr>
          <a:xfrm>
            <a:off x="315411" y="4347148"/>
            <a:ext cx="1435841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zh-CN" dirty="0"/>
              <a:t>1.</a:t>
            </a:r>
            <a:r>
              <a:rPr kumimoji="1" lang="zh-CN" altLang="en-US" dirty="0"/>
              <a:t>每月统计</a:t>
            </a:r>
            <a:r>
              <a:rPr kumimoji="1" lang="en-US" altLang="zh-CN" dirty="0"/>
              <a:t>3DS</a:t>
            </a:r>
            <a:r>
              <a:rPr kumimoji="1" lang="zh-CN" altLang="en-US" dirty="0"/>
              <a:t> </a:t>
            </a:r>
            <a:r>
              <a:rPr kumimoji="1" lang="en-US" altLang="zh-CN" dirty="0"/>
              <a:t>Server</a:t>
            </a:r>
            <a:r>
              <a:rPr kumimoji="1" lang="zh-CN" altLang="en-US" dirty="0"/>
              <a:t>处理成功：成功，失败，无效的</a:t>
            </a:r>
            <a:r>
              <a:rPr kumimoji="1" lang="en-US" altLang="zh-CN" dirty="0"/>
              <a:t>3DS</a:t>
            </a:r>
            <a:r>
              <a:rPr kumimoji="1" lang="zh-CN" altLang="en-US" dirty="0"/>
              <a:t>的笔数和占比。对应</a:t>
            </a:r>
            <a:r>
              <a:rPr kumimoji="1" lang="en-US" altLang="zh-CN" dirty="0"/>
              <a:t>ECI=05</a:t>
            </a:r>
            <a:r>
              <a:rPr kumimoji="1" lang="zh-CN" altLang="en-US" dirty="0"/>
              <a:t>，</a:t>
            </a:r>
            <a:r>
              <a:rPr kumimoji="1" lang="en-US" altLang="zh-CN" dirty="0"/>
              <a:t>06</a:t>
            </a:r>
            <a:r>
              <a:rPr kumimoji="1" lang="zh-CN" altLang="en-US" dirty="0"/>
              <a:t>，</a:t>
            </a:r>
            <a:r>
              <a:rPr kumimoji="1" lang="en-US" altLang="zh-CN" dirty="0"/>
              <a:t>ECI=07</a:t>
            </a:r>
            <a:r>
              <a:rPr kumimoji="1" lang="zh-CN" altLang="en-US" dirty="0"/>
              <a:t>或认证没完成，其他无效的请求调用</a:t>
            </a:r>
            <a:endParaRPr kumimoji="1" lang="en-US" altLang="zh-CN" dirty="0"/>
          </a:p>
          <a:p>
            <a:r>
              <a:rPr kumimoji="1" lang="en-US" altLang="zh-CN" dirty="0"/>
              <a:t>2.</a:t>
            </a:r>
            <a:r>
              <a:rPr kumimoji="1" lang="zh-CN" altLang="en-US" dirty="0"/>
              <a:t>每月统计</a:t>
            </a:r>
            <a:r>
              <a:rPr kumimoji="1" lang="en-US" altLang="zh-CN" dirty="0"/>
              <a:t>3DS</a:t>
            </a:r>
            <a:r>
              <a:rPr kumimoji="1" lang="zh-CN" altLang="en-US" dirty="0"/>
              <a:t> </a:t>
            </a:r>
            <a:r>
              <a:rPr kumimoji="1" lang="en-US" altLang="zh-CN" dirty="0"/>
              <a:t>Server</a:t>
            </a:r>
            <a:r>
              <a:rPr kumimoji="1" lang="zh-CN" altLang="en-US" dirty="0"/>
              <a:t>处理失败：超时，系统异常，报文错误等</a:t>
            </a:r>
          </a:p>
        </p:txBody>
      </p:sp>
    </p:spTree>
    <p:extLst>
      <p:ext uri="{BB962C8B-B14F-4D97-AF65-F5344CB8AC3E}">
        <p14:creationId xmlns:p14="http://schemas.microsoft.com/office/powerpoint/2010/main" val="21642386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>
            <a:extLst>
              <a:ext uri="{FF2B5EF4-FFF2-40B4-BE49-F238E27FC236}">
                <a16:creationId xmlns:a16="http://schemas.microsoft.com/office/drawing/2014/main" id="{8701CB2D-47AC-3031-119B-C1E29A1609B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8813" y="549275"/>
            <a:ext cx="10800000" cy="2755353"/>
          </a:xfrm>
          <a:prstGeom prst="rect">
            <a:avLst/>
          </a:prstGeom>
          <a:ln>
            <a:solidFill>
              <a:schemeClr val="accent4"/>
            </a:solidFill>
          </a:ln>
        </p:spPr>
      </p:pic>
      <p:sp>
        <p:nvSpPr>
          <p:cNvPr id="2" name="文本框 1">
            <a:extLst>
              <a:ext uri="{FF2B5EF4-FFF2-40B4-BE49-F238E27FC236}">
                <a16:creationId xmlns:a16="http://schemas.microsoft.com/office/drawing/2014/main" id="{CCC29097-7ECE-CA2F-FAF6-75E763F73E97}"/>
              </a:ext>
            </a:extLst>
          </p:cNvPr>
          <p:cNvSpPr txBox="1"/>
          <p:nvPr/>
        </p:nvSpPr>
        <p:spPr>
          <a:xfrm>
            <a:off x="764499" y="4107305"/>
            <a:ext cx="40463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zh-CN" altLang="en-US" dirty="0"/>
              <a:t>每月统计不同卡品牌的</a:t>
            </a:r>
            <a:r>
              <a:rPr kumimoji="1" lang="en-US" altLang="zh-CN" dirty="0"/>
              <a:t>3DS</a:t>
            </a:r>
            <a:r>
              <a:rPr kumimoji="1" lang="zh-CN" altLang="en-US" dirty="0"/>
              <a:t>笔数，占比</a:t>
            </a:r>
          </a:p>
        </p:txBody>
      </p:sp>
    </p:spTree>
    <p:extLst>
      <p:ext uri="{BB962C8B-B14F-4D97-AF65-F5344CB8AC3E}">
        <p14:creationId xmlns:p14="http://schemas.microsoft.com/office/powerpoint/2010/main" val="2649070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52B446C-0A1F-2F22-237D-2ABA339F36C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>
            <a:extLst>
              <a:ext uri="{FF2B5EF4-FFF2-40B4-BE49-F238E27FC236}">
                <a16:creationId xmlns:a16="http://schemas.microsoft.com/office/drawing/2014/main" id="{220F343E-71A9-6D39-FB74-D03D592E2BC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2458" y="549275"/>
            <a:ext cx="10800000" cy="2737241"/>
          </a:xfrm>
          <a:prstGeom prst="rect">
            <a:avLst/>
          </a:prstGeom>
          <a:ln>
            <a:solidFill>
              <a:schemeClr val="accent4"/>
            </a:solidFill>
          </a:ln>
        </p:spPr>
      </p:pic>
      <p:sp>
        <p:nvSpPr>
          <p:cNvPr id="3" name="文本框 2">
            <a:extLst>
              <a:ext uri="{FF2B5EF4-FFF2-40B4-BE49-F238E27FC236}">
                <a16:creationId xmlns:a16="http://schemas.microsoft.com/office/drawing/2014/main" id="{CB19288E-9F76-0DEF-1A9A-44414C7F00FF}"/>
              </a:ext>
            </a:extLst>
          </p:cNvPr>
          <p:cNvSpPr txBox="1"/>
          <p:nvPr/>
        </p:nvSpPr>
        <p:spPr>
          <a:xfrm>
            <a:off x="652458" y="3792512"/>
            <a:ext cx="41440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zh-CN" altLang="en-US" dirty="0"/>
              <a:t>每月统计</a:t>
            </a:r>
            <a:r>
              <a:rPr kumimoji="1" lang="en-US" altLang="zh-CN" dirty="0"/>
              <a:t>3DS</a:t>
            </a:r>
            <a:r>
              <a:rPr kumimoji="1" lang="zh-CN" altLang="en-US" dirty="0"/>
              <a:t> </a:t>
            </a:r>
            <a:r>
              <a:rPr kumimoji="1" lang="en-US" altLang="zh-CN" dirty="0"/>
              <a:t>Trans</a:t>
            </a:r>
            <a:r>
              <a:rPr kumimoji="1" lang="zh-CN" altLang="en-US" dirty="0"/>
              <a:t> </a:t>
            </a:r>
            <a:r>
              <a:rPr kumimoji="1" lang="en-US" altLang="zh-CN" dirty="0"/>
              <a:t>Status Reason Code</a:t>
            </a:r>
            <a:endParaRPr kumimoji="1" lang="zh-CN" altLang="en-US" dirty="0"/>
          </a:p>
        </p:txBody>
      </p:sp>
      <p:pic>
        <p:nvPicPr>
          <p:cNvPr id="4" name="图片 3">
            <a:extLst>
              <a:ext uri="{FF2B5EF4-FFF2-40B4-BE49-F238E27FC236}">
                <a16:creationId xmlns:a16="http://schemas.microsoft.com/office/drawing/2014/main" id="{7DFA0FC3-202E-926C-3733-00D68FDFE54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91540" y="142485"/>
            <a:ext cx="526416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77799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E702B58-9918-B31D-4B7A-0AC9C7D02AC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>
            <a:extLst>
              <a:ext uri="{FF2B5EF4-FFF2-40B4-BE49-F238E27FC236}">
                <a16:creationId xmlns:a16="http://schemas.microsoft.com/office/drawing/2014/main" id="{D75E7372-CD64-13D3-4F21-AE65C8ED892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8813" y="549275"/>
            <a:ext cx="10800000" cy="5861710"/>
          </a:xfrm>
          <a:prstGeom prst="rect">
            <a:avLst/>
          </a:prstGeom>
          <a:ln>
            <a:solidFill>
              <a:schemeClr val="accent4"/>
            </a:solidFill>
          </a:ln>
        </p:spPr>
      </p:pic>
      <p:sp>
        <p:nvSpPr>
          <p:cNvPr id="3" name="文本框 2">
            <a:extLst>
              <a:ext uri="{FF2B5EF4-FFF2-40B4-BE49-F238E27FC236}">
                <a16:creationId xmlns:a16="http://schemas.microsoft.com/office/drawing/2014/main" id="{F031B434-720E-09FB-48CA-7A9D8285F117}"/>
              </a:ext>
            </a:extLst>
          </p:cNvPr>
          <p:cNvSpPr txBox="1"/>
          <p:nvPr/>
        </p:nvSpPr>
        <p:spPr>
          <a:xfrm>
            <a:off x="524655" y="6488668"/>
            <a:ext cx="48445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zh-CN" altLang="en-US" dirty="0"/>
              <a:t>每月统计排名前</a:t>
            </a:r>
            <a:r>
              <a:rPr kumimoji="1" lang="en-US" altLang="zh-CN" dirty="0"/>
              <a:t>N</a:t>
            </a:r>
            <a:r>
              <a:rPr kumimoji="1" lang="zh-CN" altLang="en-US" dirty="0"/>
              <a:t>的商户</a:t>
            </a:r>
            <a:r>
              <a:rPr kumimoji="1" lang="en-US" altLang="zh-CN" dirty="0"/>
              <a:t>3DS</a:t>
            </a:r>
            <a:r>
              <a:rPr kumimoji="1" lang="zh-CN" altLang="en-US" dirty="0"/>
              <a:t>笔数和</a:t>
            </a:r>
            <a:r>
              <a:rPr kumimoji="1" lang="en-US" altLang="zh-CN" dirty="0"/>
              <a:t>3DS</a:t>
            </a:r>
            <a:r>
              <a:rPr kumimoji="1" lang="zh-CN" altLang="en-US" dirty="0"/>
              <a:t>成功率</a:t>
            </a:r>
          </a:p>
        </p:txBody>
      </p:sp>
    </p:spTree>
    <p:extLst>
      <p:ext uri="{BB962C8B-B14F-4D97-AF65-F5344CB8AC3E}">
        <p14:creationId xmlns:p14="http://schemas.microsoft.com/office/powerpoint/2010/main" val="11946032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0851292-7336-E2EF-6756-7B99CC8A43B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>
            <a:extLst>
              <a:ext uri="{FF2B5EF4-FFF2-40B4-BE49-F238E27FC236}">
                <a16:creationId xmlns:a16="http://schemas.microsoft.com/office/drawing/2014/main" id="{FC7E76FE-F8F1-278A-DBED-96A729464DB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6972" y="576700"/>
            <a:ext cx="10800000" cy="2765216"/>
          </a:xfrm>
          <a:prstGeom prst="rect">
            <a:avLst/>
          </a:prstGeom>
          <a:ln>
            <a:solidFill>
              <a:schemeClr val="accent4"/>
            </a:solidFill>
          </a:ln>
        </p:spPr>
      </p:pic>
      <p:sp>
        <p:nvSpPr>
          <p:cNvPr id="3" name="文本框 2">
            <a:extLst>
              <a:ext uri="{FF2B5EF4-FFF2-40B4-BE49-F238E27FC236}">
                <a16:creationId xmlns:a16="http://schemas.microsoft.com/office/drawing/2014/main" id="{2C91CBCF-A5C5-D8BA-B41B-4D9CBF4B692A}"/>
              </a:ext>
            </a:extLst>
          </p:cNvPr>
          <p:cNvSpPr txBox="1"/>
          <p:nvPr/>
        </p:nvSpPr>
        <p:spPr>
          <a:xfrm>
            <a:off x="1528997" y="4017364"/>
            <a:ext cx="69268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zh-CN" altLang="en-US" dirty="0"/>
              <a:t>每月统计平滑，挑战，</a:t>
            </a:r>
            <a:r>
              <a:rPr kumimoji="1" lang="en-US" altLang="zh-CN" dirty="0"/>
              <a:t>Attempt</a:t>
            </a:r>
            <a:r>
              <a:rPr kumimoji="1" lang="zh-CN" altLang="en-US" dirty="0"/>
              <a:t>的笔数和占比，</a:t>
            </a:r>
            <a:r>
              <a:rPr kumimoji="1" lang="en-US" altLang="zh-CN" dirty="0"/>
              <a:t>Attempt</a:t>
            </a:r>
            <a:r>
              <a:rPr kumimoji="1" lang="zh-CN" altLang="en-US" dirty="0"/>
              <a:t>是</a:t>
            </a:r>
            <a:r>
              <a:rPr kumimoji="1" lang="en-US" altLang="zh-CN" dirty="0"/>
              <a:t>ECI=07</a:t>
            </a:r>
            <a:r>
              <a:rPr kumimoji="1" lang="zh-CN" altLang="en-US" dirty="0"/>
              <a:t>？</a:t>
            </a:r>
          </a:p>
        </p:txBody>
      </p:sp>
    </p:spTree>
    <p:extLst>
      <p:ext uri="{BB962C8B-B14F-4D97-AF65-F5344CB8AC3E}">
        <p14:creationId xmlns:p14="http://schemas.microsoft.com/office/powerpoint/2010/main" val="30154792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99922B4-8A5F-961E-2B8A-9AED4CC7523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>
            <a:extLst>
              <a:ext uri="{FF2B5EF4-FFF2-40B4-BE49-F238E27FC236}">
                <a16:creationId xmlns:a16="http://schemas.microsoft.com/office/drawing/2014/main" id="{CC439974-93E5-3684-10F4-E73D3B43728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6972" y="549275"/>
            <a:ext cx="10800000" cy="3617647"/>
          </a:xfrm>
          <a:prstGeom prst="rect">
            <a:avLst/>
          </a:prstGeom>
          <a:ln>
            <a:solidFill>
              <a:schemeClr val="accent4"/>
            </a:solidFill>
          </a:ln>
        </p:spPr>
      </p:pic>
    </p:spTree>
    <p:extLst>
      <p:ext uri="{BB962C8B-B14F-4D97-AF65-F5344CB8AC3E}">
        <p14:creationId xmlns:p14="http://schemas.microsoft.com/office/powerpoint/2010/main" val="15280735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4CD8196-700E-C123-0BF2-54A1F7F5E2D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>
            <a:extLst>
              <a:ext uri="{FF2B5EF4-FFF2-40B4-BE49-F238E27FC236}">
                <a16:creationId xmlns:a16="http://schemas.microsoft.com/office/drawing/2014/main" id="{6E855883-B707-2B9B-4A59-E9A2FF1F0D2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6000" y="1076379"/>
            <a:ext cx="10800000" cy="1723221"/>
          </a:xfrm>
          <a:prstGeom prst="rect">
            <a:avLst/>
          </a:prstGeom>
          <a:ln>
            <a:solidFill>
              <a:schemeClr val="accent4"/>
            </a:solidFill>
          </a:ln>
        </p:spPr>
      </p:pic>
      <p:sp>
        <p:nvSpPr>
          <p:cNvPr id="3" name="文本框 2">
            <a:extLst>
              <a:ext uri="{FF2B5EF4-FFF2-40B4-BE49-F238E27FC236}">
                <a16:creationId xmlns:a16="http://schemas.microsoft.com/office/drawing/2014/main" id="{FF575A09-C7AE-8D49-84E9-5680D6DB9E7A}"/>
              </a:ext>
            </a:extLst>
          </p:cNvPr>
          <p:cNvSpPr txBox="1"/>
          <p:nvPr/>
        </p:nvSpPr>
        <p:spPr>
          <a:xfrm>
            <a:off x="658813" y="549275"/>
            <a:ext cx="17129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zh-CN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Portal</a:t>
            </a:r>
            <a:r>
              <a:rPr kumimoji="1" lang="zh-CN" altLang="en-US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1" lang="en-US" altLang="zh-CN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Features</a:t>
            </a:r>
            <a:endParaRPr kumimoji="1" lang="zh-CN" altLang="en-US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79773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996904A-FE1D-51B1-716D-55ACC52C395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>
            <a:extLst>
              <a:ext uri="{FF2B5EF4-FFF2-40B4-BE49-F238E27FC236}">
                <a16:creationId xmlns:a16="http://schemas.microsoft.com/office/drawing/2014/main" id="{60F5AD5B-87A4-A293-5997-A5D809AEFCA5}"/>
              </a:ext>
            </a:extLst>
          </p:cNvPr>
          <p:cNvSpPr txBox="1"/>
          <p:nvPr/>
        </p:nvSpPr>
        <p:spPr>
          <a:xfrm>
            <a:off x="658813" y="549275"/>
            <a:ext cx="17129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zh-CN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Portal</a:t>
            </a:r>
            <a:r>
              <a:rPr kumimoji="1" lang="zh-CN" altLang="en-US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1" lang="en-US" altLang="zh-CN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Features</a:t>
            </a:r>
            <a:endParaRPr kumimoji="1" lang="zh-CN" altLang="en-US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图片 2">
            <a:extLst>
              <a:ext uri="{FF2B5EF4-FFF2-40B4-BE49-F238E27FC236}">
                <a16:creationId xmlns:a16="http://schemas.microsoft.com/office/drawing/2014/main" id="{2630EE20-F854-950E-EF7F-AEBF1C3B9FB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8813" y="918607"/>
            <a:ext cx="1290303" cy="5255624"/>
          </a:xfrm>
          <a:prstGeom prst="rect">
            <a:avLst/>
          </a:prstGeom>
        </p:spPr>
      </p:pic>
      <p:pic>
        <p:nvPicPr>
          <p:cNvPr id="4" name="图片 3">
            <a:extLst>
              <a:ext uri="{FF2B5EF4-FFF2-40B4-BE49-F238E27FC236}">
                <a16:creationId xmlns:a16="http://schemas.microsoft.com/office/drawing/2014/main" id="{E0065679-6C19-15EE-B17B-3101E002A0A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02411" y="918607"/>
            <a:ext cx="8719558" cy="5255624"/>
          </a:xfrm>
          <a:prstGeom prst="rect">
            <a:avLst/>
          </a:prstGeom>
          <a:ln>
            <a:solidFill>
              <a:schemeClr val="accent4"/>
            </a:solidFill>
          </a:ln>
        </p:spPr>
      </p:pic>
      <p:sp>
        <p:nvSpPr>
          <p:cNvPr id="5" name="文本框 4">
            <a:extLst>
              <a:ext uri="{FF2B5EF4-FFF2-40B4-BE49-F238E27FC236}">
                <a16:creationId xmlns:a16="http://schemas.microsoft.com/office/drawing/2014/main" id="{BB6534F2-EFEC-EA6C-50B6-DF288527AE93}"/>
              </a:ext>
            </a:extLst>
          </p:cNvPr>
          <p:cNvSpPr txBox="1"/>
          <p:nvPr/>
        </p:nvSpPr>
        <p:spPr>
          <a:xfrm>
            <a:off x="839449" y="6625652"/>
            <a:ext cx="82958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zh-CN" altLang="en-US" dirty="0"/>
              <a:t>可以查看</a:t>
            </a:r>
            <a:r>
              <a:rPr kumimoji="1" lang="en-US" altLang="zh-CN" dirty="0"/>
              <a:t>3DS</a:t>
            </a:r>
            <a:r>
              <a:rPr kumimoji="1" lang="zh-CN" altLang="en-US" dirty="0"/>
              <a:t>报文，请求</a:t>
            </a:r>
            <a:r>
              <a:rPr kumimoji="1" lang="en-US" altLang="zh-CN" dirty="0"/>
              <a:t>/</a:t>
            </a:r>
            <a:r>
              <a:rPr kumimoji="1" lang="zh-CN" altLang="en-US" dirty="0"/>
              <a:t>应答调用，已经时间处理，</a:t>
            </a:r>
            <a:r>
              <a:rPr kumimoji="1" lang="en-US" altLang="zh-CN" dirty="0"/>
              <a:t>3DS</a:t>
            </a:r>
            <a:r>
              <a:rPr kumimoji="1" lang="zh-CN" altLang="en-US" dirty="0"/>
              <a:t>交易各个维度的查询</a:t>
            </a:r>
          </a:p>
        </p:txBody>
      </p:sp>
    </p:spTree>
    <p:extLst>
      <p:ext uri="{BB962C8B-B14F-4D97-AF65-F5344CB8AC3E}">
        <p14:creationId xmlns:p14="http://schemas.microsoft.com/office/powerpoint/2010/main" val="33705095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等线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179</TotalTime>
  <Words>140</Words>
  <Application>Microsoft Macintosh PowerPoint</Application>
  <PresentationFormat>寬螢幕</PresentationFormat>
  <Paragraphs>9</Paragraphs>
  <Slides>8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8</vt:i4>
      </vt:variant>
    </vt:vector>
  </HeadingPairs>
  <TitlesOfParts>
    <vt:vector size="13" baseType="lpstr">
      <vt:lpstr>等线</vt:lpstr>
      <vt:lpstr>等线 Light</vt:lpstr>
      <vt:lpstr>Arial</vt:lpstr>
      <vt:lpstr>Times New Roman</vt:lpstr>
      <vt:lpstr>Office 主题​​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Livia Liu</dc:creator>
  <cp:lastModifiedBy>Ardi Chuang 莊惠迪</cp:lastModifiedBy>
  <cp:revision>6</cp:revision>
  <dcterms:created xsi:type="dcterms:W3CDTF">2025-06-27T08:03:59Z</dcterms:created>
  <dcterms:modified xsi:type="dcterms:W3CDTF">2025-07-29T05:31:31Z</dcterms:modified>
</cp:coreProperties>
</file>