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sldIdLst>
    <p:sldId id="4541" r:id="rId2"/>
    <p:sldId id="4566" r:id="rId3"/>
    <p:sldId id="4568" r:id="rId4"/>
    <p:sldId id="4561" r:id="rId5"/>
    <p:sldId id="4565" r:id="rId6"/>
    <p:sldId id="4592" r:id="rId7"/>
    <p:sldId id="4595" r:id="rId8"/>
    <p:sldId id="4596" r:id="rId9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C1C36"/>
    <a:srgbClr val="E1778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中等深淺樣式 2 - 輔色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5266"/>
    <p:restoredTop sz="96395"/>
  </p:normalViewPr>
  <p:slideViewPr>
    <p:cSldViewPr snapToGrid="0">
      <p:cViewPr varScale="1">
        <p:scale>
          <a:sx n="131" d="100"/>
          <a:sy n="131" d="100"/>
        </p:scale>
        <p:origin x="1032" y="184"/>
      </p:cViewPr>
      <p:guideLst/>
    </p:cSldViewPr>
  </p:slideViewPr>
  <p:outlineViewPr>
    <p:cViewPr>
      <p:scale>
        <a:sx n="33" d="100"/>
        <a:sy n="33" d="100"/>
      </p:scale>
      <p:origin x="0" y="-896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>
        <p:scale>
          <a:sx n="1" d="2"/>
          <a:sy n="1" d="2"/>
        </p:scale>
        <p:origin x="0" y="0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46419A-E0A1-4E1B-ACD9-254DBA8DEF24}" type="datetimeFigureOut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4" name="投影片影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EB7DAEB-D9A1-4C11-B645-B6F0AF6E8B7A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361907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Joy: </a:t>
            </a:r>
            <a:endParaRPr lang="zh-TW" altLang="en-US">
              <a:ea typeface="新細明體" panose="02020500000000000000" pitchFamily="18" charset="-120"/>
              <a:cs typeface="Calibri"/>
            </a:endParaRPr>
          </a:p>
          <a:p>
            <a:r>
              <a:rPr lang="en-US">
                <a:cs typeface="Calibri"/>
              </a:rPr>
              <a:t>「</a:t>
            </a:r>
            <a:r>
              <a:rPr lang="zh-TW" altLang="en-US">
                <a:ea typeface="新細明體"/>
                <a:cs typeface="Calibri"/>
              </a:rPr>
              <a:t>本次刷卡所使用的裝置，如瀏覽器語言設定、視窗大小、裝置類型等是否與過去相符」是以卡號還是設備作為基準？</a:t>
            </a:r>
          </a:p>
          <a:p>
            <a:r>
              <a:rPr lang="zh-TW">
                <a:ea typeface="新細明體"/>
              </a:rPr>
              <a:t>A:</a:t>
            </a:r>
            <a:r>
              <a:rPr lang="zh-TW" altLang="en-US">
                <a:ea typeface="新細明體"/>
              </a:rPr>
              <a:t> 卡號</a:t>
            </a:r>
            <a:endParaRPr lang="zh-TW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「交易</a:t>
            </a:r>
            <a:r>
              <a:rPr lang="zh-TW">
                <a:ea typeface="新細明體"/>
              </a:rPr>
              <a:t>發生時的商店位置與設備資訊顯示的位置是否一致</a:t>
            </a:r>
            <a:r>
              <a:rPr lang="zh-TW" altLang="en-US">
                <a:ea typeface="新細明體"/>
              </a:rPr>
              <a:t>」要怎麼知道交易發生時的商店位置？是only for有帶這個欄位的交易嗎</a:t>
            </a:r>
            <a:endParaRPr lang="zh-TW" altLang="en-US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A: </a:t>
            </a:r>
            <a:r>
              <a:rPr lang="zh-TW">
                <a:ea typeface="新細明體"/>
              </a:rPr>
              <a:t>用反推的，比如利用purchase_currency</a:t>
            </a:r>
            <a:r>
              <a:rPr lang="en-US" altLang="zh-TW">
                <a:ea typeface="新細明體"/>
              </a:rPr>
              <a:t>,</a:t>
            </a:r>
            <a:r>
              <a:rPr lang="zh-TW" altLang="en-US">
                <a:ea typeface="新細明體"/>
              </a:rPr>
              <a:t> card_bin所代表的國別，然後跟ip_src_country 比對是否一致</a:t>
            </a:r>
            <a:endParaRPr lang="zh-TW" altLang="en-US">
              <a:ea typeface="新細明體"/>
              <a:cs typeface="Calibri"/>
            </a:endParaRPr>
          </a:p>
          <a:p>
            <a:endParaRPr lang="zh-TW" altLang="en-US">
              <a:ea typeface="新細明體"/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DAEB-D9A1-4C11-B645-B6F0AF6E8B7A}" type="slidenum">
              <a:rPr lang="zh-TW" altLang="en-US" smtClean="0"/>
              <a:t>2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5188376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Joy: </a:t>
            </a:r>
            <a:endParaRPr lang="zh-TW" altLang="en-US">
              <a:ea typeface="新細明體" panose="02020500000000000000" pitchFamily="18" charset="-120"/>
              <a:cs typeface="Calibri"/>
            </a:endParaRPr>
          </a:p>
          <a:p>
            <a:r>
              <a:rPr lang="en-US">
                <a:cs typeface="Calibri"/>
              </a:rPr>
              <a:t>「</a:t>
            </a:r>
            <a:r>
              <a:rPr lang="zh-TW" altLang="en-US">
                <a:ea typeface="新細明體"/>
                <a:cs typeface="Calibri"/>
              </a:rPr>
              <a:t>本次刷卡所使用的裝置，如瀏覽器語言設定、視窗大小、裝置類型等是否與過去相符」是以卡號還是設備作為基準？</a:t>
            </a:r>
          </a:p>
          <a:p>
            <a:r>
              <a:rPr lang="zh-TW">
                <a:ea typeface="新細明體"/>
              </a:rPr>
              <a:t>A:</a:t>
            </a:r>
            <a:r>
              <a:rPr lang="zh-TW" altLang="en-US">
                <a:ea typeface="新細明體"/>
              </a:rPr>
              <a:t> 卡號</a:t>
            </a:r>
            <a:endParaRPr lang="zh-TW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「交易</a:t>
            </a:r>
            <a:r>
              <a:rPr lang="zh-TW">
                <a:ea typeface="新細明體"/>
              </a:rPr>
              <a:t>發生時的商店位置與設備資訊顯示的位置是否一致</a:t>
            </a:r>
            <a:r>
              <a:rPr lang="zh-TW" altLang="en-US">
                <a:ea typeface="新細明體"/>
              </a:rPr>
              <a:t>」要怎麼知道交易發生時的商店位置？是only for有帶這個欄位的交易嗎</a:t>
            </a:r>
            <a:endParaRPr lang="zh-TW" altLang="en-US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A: </a:t>
            </a:r>
            <a:r>
              <a:rPr lang="zh-TW">
                <a:ea typeface="新細明體"/>
              </a:rPr>
              <a:t>用反推的，比如利用purchase_currency</a:t>
            </a:r>
            <a:r>
              <a:rPr lang="en-US" altLang="zh-TW">
                <a:ea typeface="新細明體"/>
              </a:rPr>
              <a:t>,</a:t>
            </a:r>
            <a:r>
              <a:rPr lang="zh-TW" altLang="en-US">
                <a:ea typeface="新細明體"/>
              </a:rPr>
              <a:t> card_bin所代表的國別，然後跟ip_src_country 比對是否一致</a:t>
            </a:r>
            <a:endParaRPr lang="zh-TW" altLang="en-US">
              <a:ea typeface="新細明體"/>
              <a:cs typeface="Calibri"/>
            </a:endParaRPr>
          </a:p>
          <a:p>
            <a:endParaRPr lang="zh-TW" altLang="en-US">
              <a:ea typeface="新細明體"/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DAEB-D9A1-4C11-B645-B6F0AF6E8B7A}" type="slidenum">
              <a:rPr lang="zh-TW" altLang="en-US" smtClean="0"/>
              <a:t>3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03199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Joy: </a:t>
            </a:r>
            <a:endParaRPr lang="zh-TW" altLang="en-US">
              <a:ea typeface="新細明體" panose="02020500000000000000" pitchFamily="18" charset="-120"/>
              <a:cs typeface="Calibri"/>
            </a:endParaRPr>
          </a:p>
          <a:p>
            <a:r>
              <a:rPr lang="en-US">
                <a:cs typeface="Calibri"/>
              </a:rPr>
              <a:t>「</a:t>
            </a:r>
            <a:r>
              <a:rPr lang="zh-TW" altLang="en-US">
                <a:ea typeface="新細明體"/>
                <a:cs typeface="Calibri"/>
              </a:rPr>
              <a:t>本次刷卡所使用的裝置，如瀏覽器語言設定、視窗大小、裝置類型等是否與過去相符」是以卡號還是設備作為基準？</a:t>
            </a:r>
          </a:p>
          <a:p>
            <a:r>
              <a:rPr lang="zh-TW">
                <a:ea typeface="新細明體"/>
              </a:rPr>
              <a:t>A:</a:t>
            </a:r>
            <a:r>
              <a:rPr lang="zh-TW" altLang="en-US">
                <a:ea typeface="新細明體"/>
              </a:rPr>
              <a:t> 卡號</a:t>
            </a:r>
            <a:endParaRPr lang="zh-TW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「交易</a:t>
            </a:r>
            <a:r>
              <a:rPr lang="zh-TW">
                <a:ea typeface="新細明體"/>
              </a:rPr>
              <a:t>發生時的商店位置與設備資訊顯示的位置是否一致</a:t>
            </a:r>
            <a:r>
              <a:rPr lang="zh-TW" altLang="en-US">
                <a:ea typeface="新細明體"/>
              </a:rPr>
              <a:t>」要怎麼知道交易發生時的商店位置？是only for有帶這個欄位的交易嗎</a:t>
            </a:r>
            <a:endParaRPr lang="zh-TW" altLang="en-US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A: </a:t>
            </a:r>
            <a:r>
              <a:rPr lang="zh-TW">
                <a:ea typeface="新細明體"/>
              </a:rPr>
              <a:t>用反推的，比如利用purchase_currency</a:t>
            </a:r>
            <a:r>
              <a:rPr lang="en-US" altLang="zh-TW">
                <a:ea typeface="新細明體"/>
              </a:rPr>
              <a:t>,</a:t>
            </a:r>
            <a:r>
              <a:rPr lang="zh-TW" altLang="en-US">
                <a:ea typeface="新細明體"/>
              </a:rPr>
              <a:t> card_bin所代表的國別，然後跟ip_src_country 比對是否一致</a:t>
            </a:r>
            <a:endParaRPr lang="zh-TW" altLang="en-US">
              <a:ea typeface="新細明體"/>
              <a:cs typeface="Calibri"/>
            </a:endParaRPr>
          </a:p>
          <a:p>
            <a:endParaRPr lang="zh-TW" altLang="en-US">
              <a:ea typeface="新細明體"/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DAEB-D9A1-4C11-B645-B6F0AF6E8B7A}" type="slidenum">
              <a:rPr lang="zh-TW" altLang="en-US" smtClean="0"/>
              <a:t>4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80351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Joy: </a:t>
            </a:r>
            <a:endParaRPr lang="zh-TW" altLang="en-US">
              <a:ea typeface="新細明體" panose="02020500000000000000" pitchFamily="18" charset="-120"/>
              <a:cs typeface="Calibri"/>
            </a:endParaRPr>
          </a:p>
          <a:p>
            <a:r>
              <a:rPr lang="en-US">
                <a:cs typeface="Calibri"/>
              </a:rPr>
              <a:t>「</a:t>
            </a:r>
            <a:r>
              <a:rPr lang="zh-TW" altLang="en-US">
                <a:ea typeface="新細明體"/>
                <a:cs typeface="Calibri"/>
              </a:rPr>
              <a:t>本次刷卡所使用的裝置，如瀏覽器語言設定、視窗大小、裝置類型等是否與過去相符」是以卡號還是設備作為基準？</a:t>
            </a:r>
          </a:p>
          <a:p>
            <a:r>
              <a:rPr lang="zh-TW">
                <a:ea typeface="新細明體"/>
              </a:rPr>
              <a:t>A:</a:t>
            </a:r>
            <a:r>
              <a:rPr lang="zh-TW" altLang="en-US">
                <a:ea typeface="新細明體"/>
              </a:rPr>
              <a:t> 卡號</a:t>
            </a:r>
            <a:endParaRPr lang="zh-TW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「交易</a:t>
            </a:r>
            <a:r>
              <a:rPr lang="zh-TW">
                <a:ea typeface="新細明體"/>
              </a:rPr>
              <a:t>發生時的商店位置與設備資訊顯示的位置是否一致</a:t>
            </a:r>
            <a:r>
              <a:rPr lang="zh-TW" altLang="en-US">
                <a:ea typeface="新細明體"/>
              </a:rPr>
              <a:t>」要怎麼知道交易發生時的商店位置？是only for有帶這個欄位的交易嗎</a:t>
            </a:r>
            <a:endParaRPr lang="zh-TW" altLang="en-US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A: </a:t>
            </a:r>
            <a:r>
              <a:rPr lang="zh-TW">
                <a:ea typeface="新細明體"/>
              </a:rPr>
              <a:t>用反推的，比如利用purchase_currency</a:t>
            </a:r>
            <a:r>
              <a:rPr lang="en-US" altLang="zh-TW">
                <a:ea typeface="新細明體"/>
              </a:rPr>
              <a:t>,</a:t>
            </a:r>
            <a:r>
              <a:rPr lang="zh-TW" altLang="en-US">
                <a:ea typeface="新細明體"/>
              </a:rPr>
              <a:t> card_bin所代表的國別，然後跟ip_src_country 比對是否一致</a:t>
            </a:r>
            <a:endParaRPr lang="zh-TW" altLang="en-US">
              <a:ea typeface="新細明體"/>
              <a:cs typeface="Calibri"/>
            </a:endParaRPr>
          </a:p>
          <a:p>
            <a:endParaRPr lang="zh-TW" altLang="en-US">
              <a:ea typeface="新細明體"/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DAEB-D9A1-4C11-B645-B6F0AF6E8B7A}" type="slidenum">
              <a:rPr lang="zh-TW" altLang="en-US" smtClean="0"/>
              <a:t>5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7219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影像版面配置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備忘稿版面配置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>
                <a:cs typeface="Calibri"/>
              </a:rPr>
              <a:t>Joy: </a:t>
            </a:r>
            <a:endParaRPr lang="zh-TW" altLang="en-US">
              <a:ea typeface="新細明體" panose="02020500000000000000" pitchFamily="18" charset="-120"/>
              <a:cs typeface="Calibri"/>
            </a:endParaRPr>
          </a:p>
          <a:p>
            <a:r>
              <a:rPr lang="en-US">
                <a:cs typeface="Calibri"/>
              </a:rPr>
              <a:t>「</a:t>
            </a:r>
            <a:r>
              <a:rPr lang="zh-TW" altLang="en-US">
                <a:ea typeface="新細明體"/>
                <a:cs typeface="Calibri"/>
              </a:rPr>
              <a:t>本次刷卡所使用的裝置，如瀏覽器語言設定、視窗大小、裝置類型等是否與過去相符」是以卡號還是設備作為基準？</a:t>
            </a:r>
          </a:p>
          <a:p>
            <a:r>
              <a:rPr lang="zh-TW">
                <a:ea typeface="新細明體"/>
              </a:rPr>
              <a:t>A:</a:t>
            </a:r>
            <a:r>
              <a:rPr lang="zh-TW" altLang="en-US">
                <a:ea typeface="新細明體"/>
              </a:rPr>
              <a:t> 卡號</a:t>
            </a:r>
            <a:endParaRPr lang="zh-TW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「交易</a:t>
            </a:r>
            <a:r>
              <a:rPr lang="zh-TW">
                <a:ea typeface="新細明體"/>
              </a:rPr>
              <a:t>發生時的商店位置與設備資訊顯示的位置是否一致</a:t>
            </a:r>
            <a:r>
              <a:rPr lang="zh-TW" altLang="en-US">
                <a:ea typeface="新細明體"/>
              </a:rPr>
              <a:t>」要怎麼知道交易發生時的商店位置？是only for有帶這個欄位的交易嗎</a:t>
            </a:r>
            <a:endParaRPr lang="zh-TW" altLang="en-US">
              <a:ea typeface="新細明體"/>
              <a:cs typeface="Calibri"/>
            </a:endParaRPr>
          </a:p>
          <a:p>
            <a:r>
              <a:rPr lang="zh-TW" altLang="en-US">
                <a:ea typeface="新細明體"/>
                <a:cs typeface="Calibri"/>
              </a:rPr>
              <a:t>A: </a:t>
            </a:r>
            <a:r>
              <a:rPr lang="zh-TW">
                <a:ea typeface="新細明體"/>
              </a:rPr>
              <a:t>用反推的，比如利用purchase_currency</a:t>
            </a:r>
            <a:r>
              <a:rPr lang="en-US" altLang="zh-TW">
                <a:ea typeface="新細明體"/>
              </a:rPr>
              <a:t>,</a:t>
            </a:r>
            <a:r>
              <a:rPr lang="zh-TW" altLang="en-US">
                <a:ea typeface="新細明體"/>
              </a:rPr>
              <a:t> card_bin所代表的國別，然後跟ip_src_country 比對是否一致</a:t>
            </a:r>
            <a:endParaRPr lang="zh-TW" altLang="en-US">
              <a:ea typeface="新細明體"/>
              <a:cs typeface="Calibri"/>
            </a:endParaRPr>
          </a:p>
          <a:p>
            <a:endParaRPr lang="zh-TW" altLang="en-US">
              <a:ea typeface="新細明體"/>
              <a:cs typeface="Calibri"/>
            </a:endParaRPr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0EB7DAEB-D9A1-4C11-B645-B6F0AF6E8B7A}" type="slidenum">
              <a:rPr lang="zh-TW" altLang="en-US" smtClean="0"/>
              <a:t>6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6924690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36EC35EE-2999-45C4-805E-1353DA02613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副標題 2">
            <a:extLst>
              <a:ext uri="{FF2B5EF4-FFF2-40B4-BE49-F238E27FC236}">
                <a16:creationId xmlns:a16="http://schemas.microsoft.com/office/drawing/2014/main" id="{48EB7290-D0D5-48FE-B7DB-4E988D57EF0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/>
              <a:t>按一下以編輯母片子標題樣式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DE4A181C-4F29-4CA7-8E01-14DA48467A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E65401-8370-4C5B-AFDA-63CAB633485A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D466115D-D504-457D-9C96-DABA5358150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93460E-0055-4CCD-B521-5D937DFDC9B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178728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>
            <a:extLst>
              <a:ext uri="{FF2B5EF4-FFF2-40B4-BE49-F238E27FC236}">
                <a16:creationId xmlns:a16="http://schemas.microsoft.com/office/drawing/2014/main" id="{E7EDE912-BC4C-405D-845C-A55D12172DA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A57A2744-6E21-4F66-827A-3DE80E80C4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F7B3C34E-AC86-4CA6-9C6C-2C5D2EB0A3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3AA4983-4EA8-4956-8A07-0DCAAAC19589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B28E68F4-33DA-4CFB-BBD7-D6C585BB68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A3F8F409-D246-472C-9EAB-9DC15B9523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7347324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兩欄版面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60FC08-DB42-1443-B1D9-594B0DFFD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89"/>
          </a:xfrm>
        </p:spPr>
        <p:txBody>
          <a:bodyPr>
            <a:noAutofit/>
          </a:bodyPr>
          <a:lstStyle>
            <a:lvl1pPr>
              <a:defRPr sz="3600" b="1" i="0">
                <a:solidFill>
                  <a:srgbClr val="8C1D36"/>
                </a:solidFill>
                <a:latin typeface="Simhei"/>
                <a:ea typeface="Simhei"/>
                <a:cs typeface="Simhei"/>
              </a:defRPr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BB2DE9-F9EC-0747-8110-57B6F42C6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8946"/>
            <a:ext cx="5080000" cy="5108017"/>
          </a:xfrm>
        </p:spPr>
        <p:txBody>
          <a:bodyPr/>
          <a:lstStyle>
            <a:lvl1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1pPr>
            <a:lvl2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2pPr>
            <a:lvl3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3pPr>
            <a:lvl4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4pPr>
            <a:lvl5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5pPr>
          </a:lstStyle>
          <a:p>
            <a:pPr lvl="0"/>
            <a:r>
              <a:rPr kumimoji="1" lang="zh-TW" altLang="en-US"/>
              <a:t>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A98535-4AD5-2846-9F28-9D341D2C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fld id="{75F8934F-7F83-1046-9341-02CE27D9104D}" type="datetimeFigureOut">
              <a:rPr kumimoji="1" lang="zh-TW" altLang="en-US" smtClean="0"/>
              <a:pPr/>
              <a:t>2025/8/27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4EAEED7-0802-7145-8C6C-66F66C8C1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332B7E-1F76-A041-B6C6-AB635087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fld id="{2301A118-899F-4444-9ECE-DBC07DE8F5B8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1960D3-0AC5-EE41-A19C-696161A1572E}"/>
              </a:ext>
            </a:extLst>
          </p:cNvPr>
          <p:cNvSpPr/>
          <p:nvPr userDrawn="1"/>
        </p:nvSpPr>
        <p:spPr>
          <a:xfrm>
            <a:off x="688266" y="451843"/>
            <a:ext cx="110805" cy="388418"/>
          </a:xfrm>
          <a:prstGeom prst="rect">
            <a:avLst/>
          </a:prstGeom>
          <a:solidFill>
            <a:srgbClr val="8C1D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rgbClr val="8C1D36"/>
              </a:solidFill>
              <a:latin typeface="Simhei"/>
              <a:ea typeface="Simhei"/>
              <a:cs typeface="Simhei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5E0EAD78-AEC6-AB45-A710-DD47E43CBB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552" y="6378005"/>
            <a:ext cx="1801253" cy="255778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87A2BAD-7558-A944-B806-7AEF1C4243D0}"/>
              </a:ext>
            </a:extLst>
          </p:cNvPr>
          <p:cNvSpPr/>
          <p:nvPr userDrawn="1"/>
        </p:nvSpPr>
        <p:spPr>
          <a:xfrm>
            <a:off x="0" y="6747233"/>
            <a:ext cx="12192000" cy="136525"/>
          </a:xfrm>
          <a:prstGeom prst="rect">
            <a:avLst/>
          </a:prstGeom>
          <a:solidFill>
            <a:srgbClr val="821C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latin typeface="Simhei"/>
              <a:ea typeface="Simhei"/>
              <a:cs typeface="Simhei"/>
            </a:endParaRPr>
          </a:p>
        </p:txBody>
      </p:sp>
      <p:sp>
        <p:nvSpPr>
          <p:cNvPr id="10" name="內容版面配置區 2">
            <a:extLst>
              <a:ext uri="{FF2B5EF4-FFF2-40B4-BE49-F238E27FC236}">
                <a16:creationId xmlns:a16="http://schemas.microsoft.com/office/drawing/2014/main" id="{71BB2DE9-F9EC-0747-8110-57B6F42C6240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096000" y="1068946"/>
            <a:ext cx="5245100" cy="5108017"/>
          </a:xfrm>
        </p:spPr>
        <p:txBody>
          <a:bodyPr/>
          <a:lstStyle>
            <a:lvl1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1pPr>
            <a:lvl2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2pPr>
            <a:lvl3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3pPr>
            <a:lvl4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4pPr>
            <a:lvl5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5pPr>
          </a:lstStyle>
          <a:p>
            <a:pPr lvl="0"/>
            <a:r>
              <a:rPr kumimoji="1" lang="zh-TW" altLang="en-US"/>
              <a:t>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</p:spTree>
    <p:extLst>
      <p:ext uri="{BB962C8B-B14F-4D97-AF65-F5344CB8AC3E}">
        <p14:creationId xmlns:p14="http://schemas.microsoft.com/office/powerpoint/2010/main" val="84944454"/>
      </p:ext>
    </p:extLst>
  </p:cSld>
  <p:clrMapOvr>
    <a:masterClrMapping/>
  </p:clrMapOvr>
  <p:hf hdr="0" ft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文字及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A60FC08-DB42-1443-B1D9-594B0DFFD81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89"/>
          </a:xfrm>
        </p:spPr>
        <p:txBody>
          <a:bodyPr>
            <a:noAutofit/>
          </a:bodyPr>
          <a:lstStyle>
            <a:lvl1pPr>
              <a:defRPr sz="3600" b="1" i="0">
                <a:solidFill>
                  <a:srgbClr val="8C1D36"/>
                </a:solidFill>
                <a:latin typeface="Simhei"/>
                <a:ea typeface="Simhei"/>
                <a:cs typeface="Simhei"/>
              </a:defRPr>
            </a:lvl1pPr>
          </a:lstStyle>
          <a:p>
            <a:r>
              <a:rPr kumimoji="1"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71BB2DE9-F9EC-0747-8110-57B6F42C624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68946"/>
            <a:ext cx="10515600" cy="5108017"/>
          </a:xfrm>
        </p:spPr>
        <p:txBody>
          <a:bodyPr/>
          <a:lstStyle>
            <a:lvl1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1pPr>
            <a:lvl2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2pPr>
            <a:lvl3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3pPr>
            <a:lvl4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4pPr>
            <a:lvl5pPr>
              <a:defRPr>
                <a:solidFill>
                  <a:srgbClr val="44546A"/>
                </a:solidFill>
                <a:latin typeface="Simhei"/>
                <a:ea typeface="Simhei"/>
                <a:cs typeface="Simhei"/>
              </a:defRPr>
            </a:lvl5pPr>
          </a:lstStyle>
          <a:p>
            <a:pPr lvl="0"/>
            <a:r>
              <a:rPr kumimoji="1" lang="zh-TW" altLang="en-US"/>
              <a:t>編輯母片文字樣式</a:t>
            </a:r>
          </a:p>
          <a:p>
            <a:pPr lvl="1"/>
            <a:r>
              <a:rPr kumimoji="1" lang="zh-TW" altLang="en-US"/>
              <a:t>第二層</a:t>
            </a:r>
          </a:p>
          <a:p>
            <a:pPr lvl="2"/>
            <a:r>
              <a:rPr kumimoji="1" lang="zh-TW" altLang="en-US"/>
              <a:t>第三層</a:t>
            </a:r>
          </a:p>
          <a:p>
            <a:pPr lvl="3"/>
            <a:r>
              <a:rPr kumimoji="1" lang="zh-TW" altLang="en-US"/>
              <a:t>第四層</a:t>
            </a:r>
          </a:p>
          <a:p>
            <a:pPr lvl="4"/>
            <a:r>
              <a:rPr kumimoji="1"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6BA98535-4AD5-2846-9F28-9D341D2CBD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fld id="{75F8934F-7F83-1046-9341-02CE27D9104D}" type="datetimeFigureOut">
              <a:rPr kumimoji="1" lang="zh-TW" altLang="en-US" smtClean="0"/>
              <a:pPr/>
              <a:t>2025/8/27</a:t>
            </a:fld>
            <a:endParaRPr kumimoji="1"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E4EAEED7-0802-7145-8C6C-66F66C8C17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endParaRPr kumimoji="1"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7D332B7E-1F76-A041-B6C6-AB635087BA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Simhei"/>
                <a:ea typeface="Simhei"/>
                <a:cs typeface="Simhei"/>
              </a:defRPr>
            </a:lvl1pPr>
          </a:lstStyle>
          <a:p>
            <a:fld id="{2301A118-899F-4444-9ECE-DBC07DE8F5B8}" type="slidenum">
              <a:rPr kumimoji="1" lang="zh-TW" altLang="en-US" smtClean="0"/>
              <a:pPr/>
              <a:t>‹#›</a:t>
            </a:fld>
            <a:endParaRPr kumimoji="1" lang="zh-TW" altLang="en-US"/>
          </a:p>
        </p:txBody>
      </p:sp>
      <p:sp>
        <p:nvSpPr>
          <p:cNvPr id="7" name="矩形 6">
            <a:extLst>
              <a:ext uri="{FF2B5EF4-FFF2-40B4-BE49-F238E27FC236}">
                <a16:creationId xmlns:a16="http://schemas.microsoft.com/office/drawing/2014/main" id="{C21960D3-0AC5-EE41-A19C-696161A1572E}"/>
              </a:ext>
            </a:extLst>
          </p:cNvPr>
          <p:cNvSpPr/>
          <p:nvPr userDrawn="1"/>
        </p:nvSpPr>
        <p:spPr>
          <a:xfrm>
            <a:off x="688266" y="451843"/>
            <a:ext cx="110805" cy="388418"/>
          </a:xfrm>
          <a:prstGeom prst="rect">
            <a:avLst/>
          </a:prstGeom>
          <a:solidFill>
            <a:srgbClr val="8C1D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solidFill>
                <a:srgbClr val="8C1D36"/>
              </a:solidFill>
              <a:latin typeface="Simhei"/>
              <a:ea typeface="Simhei"/>
              <a:cs typeface="Simhei"/>
            </a:endParaRPr>
          </a:p>
        </p:txBody>
      </p:sp>
      <p:pic>
        <p:nvPicPr>
          <p:cNvPr id="8" name="圖片 7">
            <a:extLst>
              <a:ext uri="{FF2B5EF4-FFF2-40B4-BE49-F238E27FC236}">
                <a16:creationId xmlns:a16="http://schemas.microsoft.com/office/drawing/2014/main" id="{5E0EAD78-AEC6-AB45-A710-DD47E43CBB1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148552" y="6378005"/>
            <a:ext cx="1801253" cy="255778"/>
          </a:xfrm>
          <a:prstGeom prst="rect">
            <a:avLst/>
          </a:prstGeom>
        </p:spPr>
      </p:pic>
      <p:sp>
        <p:nvSpPr>
          <p:cNvPr id="9" name="矩形 8">
            <a:extLst>
              <a:ext uri="{FF2B5EF4-FFF2-40B4-BE49-F238E27FC236}">
                <a16:creationId xmlns:a16="http://schemas.microsoft.com/office/drawing/2014/main" id="{387A2BAD-7558-A944-B806-7AEF1C4243D0}"/>
              </a:ext>
            </a:extLst>
          </p:cNvPr>
          <p:cNvSpPr/>
          <p:nvPr userDrawn="1"/>
        </p:nvSpPr>
        <p:spPr>
          <a:xfrm>
            <a:off x="0" y="6747233"/>
            <a:ext cx="12192000" cy="136525"/>
          </a:xfrm>
          <a:prstGeom prst="rect">
            <a:avLst/>
          </a:prstGeom>
          <a:solidFill>
            <a:srgbClr val="821C2E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>
              <a:latin typeface="Simhei"/>
              <a:ea typeface="Simhei"/>
              <a:cs typeface="Simhei"/>
            </a:endParaRPr>
          </a:p>
        </p:txBody>
      </p:sp>
    </p:spTree>
    <p:extLst>
      <p:ext uri="{BB962C8B-B14F-4D97-AF65-F5344CB8AC3E}">
        <p14:creationId xmlns:p14="http://schemas.microsoft.com/office/powerpoint/2010/main" val="205055594"/>
      </p:ext>
    </p:extLst>
  </p:cSld>
  <p:clrMapOvr>
    <a:masterClrMapping/>
  </p:clrMapOvr>
  <p:hf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標題及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矩形 6">
            <a:extLst>
              <a:ext uri="{FF2B5EF4-FFF2-40B4-BE49-F238E27FC236}">
                <a16:creationId xmlns:a16="http://schemas.microsoft.com/office/drawing/2014/main" id="{B0ACD260-D329-4872-8DC5-6714485D32C2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2F2F2"/>
              </a:gs>
              <a:gs pos="44000">
                <a:srgbClr val="F7F7F7"/>
              </a:gs>
              <a:gs pos="92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8" name="群組 7">
            <a:extLst>
              <a:ext uri="{FF2B5EF4-FFF2-40B4-BE49-F238E27FC236}">
                <a16:creationId xmlns:a16="http://schemas.microsoft.com/office/drawing/2014/main" id="{3E9C0F59-D694-4F0D-993E-DD78C13C8646}"/>
              </a:ext>
            </a:extLst>
          </p:cNvPr>
          <p:cNvGrpSpPr/>
          <p:nvPr userDrawn="1"/>
        </p:nvGrpSpPr>
        <p:grpSpPr>
          <a:xfrm>
            <a:off x="750277" y="411069"/>
            <a:ext cx="4699186" cy="303276"/>
            <a:chOff x="0" y="387623"/>
            <a:chExt cx="4699186" cy="303276"/>
          </a:xfrm>
        </p:grpSpPr>
        <p:sp>
          <p:nvSpPr>
            <p:cNvPr id="9" name="矩形: 圓角 8">
              <a:extLst>
                <a:ext uri="{FF2B5EF4-FFF2-40B4-BE49-F238E27FC236}">
                  <a16:creationId xmlns:a16="http://schemas.microsoft.com/office/drawing/2014/main" id="{418B76F4-22E3-413B-AB38-D4919C0839F9}"/>
                </a:ext>
              </a:extLst>
            </p:cNvPr>
            <p:cNvSpPr/>
            <p:nvPr/>
          </p:nvSpPr>
          <p:spPr>
            <a:xfrm rot="16200000">
              <a:off x="1667822" y="-1279761"/>
              <a:ext cx="302838" cy="3638482"/>
            </a:xfrm>
            <a:prstGeom prst="roundRect">
              <a:avLst>
                <a:gd name="adj" fmla="val 50000"/>
              </a:avLst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>
              <a:extLst>
                <a:ext uri="{FF2B5EF4-FFF2-40B4-BE49-F238E27FC236}">
                  <a16:creationId xmlns:a16="http://schemas.microsoft.com/office/drawing/2014/main" id="{ECDB17BA-EE91-4440-A059-130393DD8D57}"/>
                </a:ext>
              </a:extLst>
            </p:cNvPr>
            <p:cNvSpPr/>
            <p:nvPr/>
          </p:nvSpPr>
          <p:spPr>
            <a:xfrm rot="16200000">
              <a:off x="3867082" y="387623"/>
              <a:ext cx="301752" cy="301752"/>
            </a:xfrm>
            <a:prstGeom prst="ellipse">
              <a:avLst/>
            </a:prstGeom>
            <a:solidFill>
              <a:srgbClr val="E177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>
              <a:extLst>
                <a:ext uri="{FF2B5EF4-FFF2-40B4-BE49-F238E27FC236}">
                  <a16:creationId xmlns:a16="http://schemas.microsoft.com/office/drawing/2014/main" id="{8F315229-AC35-486D-9852-2CEB2B8C8166}"/>
                </a:ext>
              </a:extLst>
            </p:cNvPr>
            <p:cNvSpPr/>
            <p:nvPr/>
          </p:nvSpPr>
          <p:spPr>
            <a:xfrm rot="16200000">
              <a:off x="4397434" y="387623"/>
              <a:ext cx="301752" cy="301752"/>
            </a:xfrm>
            <a:prstGeom prst="ellipse">
              <a:avLst/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2" name="橢圓 11">
            <a:extLst>
              <a:ext uri="{FF2B5EF4-FFF2-40B4-BE49-F238E27FC236}">
                <a16:creationId xmlns:a16="http://schemas.microsoft.com/office/drawing/2014/main" id="{4CBD56F2-CA51-41D0-BD90-1C84EF834A0D}"/>
              </a:ext>
            </a:extLst>
          </p:cNvPr>
          <p:cNvSpPr/>
          <p:nvPr userDrawn="1"/>
        </p:nvSpPr>
        <p:spPr>
          <a:xfrm rot="16200000">
            <a:off x="10416969" y="6140382"/>
            <a:ext cx="659482" cy="65948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3" name="橢圓 12">
            <a:extLst>
              <a:ext uri="{FF2B5EF4-FFF2-40B4-BE49-F238E27FC236}">
                <a16:creationId xmlns:a16="http://schemas.microsoft.com/office/drawing/2014/main" id="{48E24A53-48BF-4AB8-BD81-5553C3AA1B8A}"/>
              </a:ext>
            </a:extLst>
          </p:cNvPr>
          <p:cNvSpPr/>
          <p:nvPr userDrawn="1"/>
        </p:nvSpPr>
        <p:spPr>
          <a:xfrm rot="16200000">
            <a:off x="10920745" y="5676842"/>
            <a:ext cx="301752" cy="30175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手繪多邊形 27">
            <a:extLst>
              <a:ext uri="{FF2B5EF4-FFF2-40B4-BE49-F238E27FC236}">
                <a16:creationId xmlns:a16="http://schemas.microsoft.com/office/drawing/2014/main" id="{F7EB4AAA-B7E1-49B4-832C-147A503E332E}"/>
              </a:ext>
            </a:extLst>
          </p:cNvPr>
          <p:cNvSpPr/>
          <p:nvPr userDrawn="1"/>
        </p:nvSpPr>
        <p:spPr>
          <a:xfrm>
            <a:off x="10831640" y="5452900"/>
            <a:ext cx="1360361" cy="1405100"/>
          </a:xfrm>
          <a:custGeom>
            <a:avLst/>
            <a:gdLst>
              <a:gd name="connsiteX0" fmla="*/ 1051312 w 1360361"/>
              <a:gd name="connsiteY0" fmla="*/ 0 h 1405100"/>
              <a:gd name="connsiteX1" fmla="*/ 1263188 w 1360361"/>
              <a:gd name="connsiteY1" fmla="*/ 21359 h 1405100"/>
              <a:gd name="connsiteX2" fmla="*/ 1360361 w 1360361"/>
              <a:gd name="connsiteY2" fmla="*/ 46345 h 1405100"/>
              <a:gd name="connsiteX3" fmla="*/ 1360361 w 1360361"/>
              <a:gd name="connsiteY3" fmla="*/ 1405100 h 1405100"/>
              <a:gd name="connsiteX4" fmla="*/ 62330 w 1360361"/>
              <a:gd name="connsiteY4" fmla="*/ 1405100 h 1405100"/>
              <a:gd name="connsiteX5" fmla="*/ 47265 w 1360361"/>
              <a:gd name="connsiteY5" fmla="*/ 1363940 h 1405100"/>
              <a:gd name="connsiteX6" fmla="*/ 0 w 1360361"/>
              <a:gd name="connsiteY6" fmla="*/ 1051312 h 1405100"/>
              <a:gd name="connsiteX7" fmla="*/ 1051312 w 1360361"/>
              <a:gd name="connsiteY7" fmla="*/ 0 h 140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0361" h="1405100">
                <a:moveTo>
                  <a:pt x="1051312" y="0"/>
                </a:moveTo>
                <a:cubicBezTo>
                  <a:pt x="1123890" y="0"/>
                  <a:pt x="1194750" y="7355"/>
                  <a:pt x="1263188" y="21359"/>
                </a:cubicBezTo>
                <a:lnTo>
                  <a:pt x="1360361" y="46345"/>
                </a:lnTo>
                <a:lnTo>
                  <a:pt x="1360361" y="1405100"/>
                </a:lnTo>
                <a:lnTo>
                  <a:pt x="62330" y="1405100"/>
                </a:lnTo>
                <a:lnTo>
                  <a:pt x="47265" y="1363940"/>
                </a:lnTo>
                <a:cubicBezTo>
                  <a:pt x="16548" y="1265181"/>
                  <a:pt x="0" y="1160179"/>
                  <a:pt x="0" y="1051312"/>
                </a:cubicBezTo>
                <a:cubicBezTo>
                  <a:pt x="0" y="470688"/>
                  <a:pt x="470688" y="0"/>
                  <a:pt x="1051312" y="0"/>
                </a:cubicBezTo>
                <a:close/>
              </a:path>
            </a:pathLst>
          </a:custGeom>
          <a:solidFill>
            <a:srgbClr val="8C1C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TW" altLang="en-US"/>
          </a:p>
        </p:txBody>
      </p:sp>
      <p:sp>
        <p:nvSpPr>
          <p:cNvPr id="15" name="橢圓 14">
            <a:extLst>
              <a:ext uri="{FF2B5EF4-FFF2-40B4-BE49-F238E27FC236}">
                <a16:creationId xmlns:a16="http://schemas.microsoft.com/office/drawing/2014/main" id="{56B0A66A-5151-4346-A1ED-4B2E14DE1625}"/>
              </a:ext>
            </a:extLst>
          </p:cNvPr>
          <p:cNvSpPr/>
          <p:nvPr userDrawn="1"/>
        </p:nvSpPr>
        <p:spPr>
          <a:xfrm rot="16200000">
            <a:off x="10638646" y="5858157"/>
            <a:ext cx="146809" cy="146809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6" name="圖片 15" descr="一張含有 文字, 黑暗, 觀看 的圖片&#10;&#10;自動產生的描述">
            <a:extLst>
              <a:ext uri="{FF2B5EF4-FFF2-40B4-BE49-F238E27FC236}">
                <a16:creationId xmlns:a16="http://schemas.microsoft.com/office/drawing/2014/main" id="{975BEF3F-7750-4CC0-A0DD-42B47E80DB8E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439" y="181421"/>
            <a:ext cx="1118177" cy="302400"/>
          </a:xfrm>
          <a:prstGeom prst="rect">
            <a:avLst/>
          </a:prstGeom>
        </p:spPr>
      </p:pic>
      <p:cxnSp>
        <p:nvCxnSpPr>
          <p:cNvPr id="17" name="直線接點 16">
            <a:extLst>
              <a:ext uri="{FF2B5EF4-FFF2-40B4-BE49-F238E27FC236}">
                <a16:creationId xmlns:a16="http://schemas.microsoft.com/office/drawing/2014/main" id="{9B14FACB-1825-4365-B720-6B0EE14D56DF}"/>
              </a:ext>
            </a:extLst>
          </p:cNvPr>
          <p:cNvCxnSpPr/>
          <p:nvPr userDrawn="1"/>
        </p:nvCxnSpPr>
        <p:spPr>
          <a:xfrm>
            <a:off x="252188" y="1454572"/>
            <a:ext cx="1894811" cy="0"/>
          </a:xfrm>
          <a:prstGeom prst="line">
            <a:avLst/>
          </a:prstGeom>
          <a:ln w="38100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投影片編號版面配置區 5">
            <a:extLst>
              <a:ext uri="{FF2B5EF4-FFF2-40B4-BE49-F238E27FC236}">
                <a16:creationId xmlns:a16="http://schemas.microsoft.com/office/drawing/2014/main" id="{3577FD9F-2162-4265-A284-F7FF52E56B3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2496" y="6281245"/>
            <a:ext cx="7841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</a:defRPr>
            </a:lvl1pPr>
          </a:lstStyle>
          <a:p>
            <a:fld id="{50AEF297-46A3-41BE-BBB4-5F8CC175BE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7570410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兩個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矩形 7">
            <a:extLst>
              <a:ext uri="{FF2B5EF4-FFF2-40B4-BE49-F238E27FC236}">
                <a16:creationId xmlns:a16="http://schemas.microsoft.com/office/drawing/2014/main" id="{F1C768E9-C1A5-4315-A6EA-1F00CBEC8DB8}"/>
              </a:ext>
            </a:extLst>
          </p:cNvPr>
          <p:cNvSpPr/>
          <p:nvPr userDrawn="1"/>
        </p:nvSpPr>
        <p:spPr>
          <a:xfrm flipH="1"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0">
                <a:srgbClr val="F2F2F2"/>
              </a:gs>
              <a:gs pos="44000">
                <a:srgbClr val="F7F7F7"/>
              </a:gs>
              <a:gs pos="92000">
                <a:schemeClr val="bg1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grpSp>
        <p:nvGrpSpPr>
          <p:cNvPr id="9" name="群組 8">
            <a:extLst>
              <a:ext uri="{FF2B5EF4-FFF2-40B4-BE49-F238E27FC236}">
                <a16:creationId xmlns:a16="http://schemas.microsoft.com/office/drawing/2014/main" id="{8AD76BFA-D014-4D93-B22B-57E5AAB9616F}"/>
              </a:ext>
            </a:extLst>
          </p:cNvPr>
          <p:cNvGrpSpPr/>
          <p:nvPr userDrawn="1"/>
        </p:nvGrpSpPr>
        <p:grpSpPr>
          <a:xfrm>
            <a:off x="750277" y="411069"/>
            <a:ext cx="4699186" cy="303276"/>
            <a:chOff x="0" y="387623"/>
            <a:chExt cx="4699186" cy="303276"/>
          </a:xfrm>
        </p:grpSpPr>
        <p:sp>
          <p:nvSpPr>
            <p:cNvPr id="10" name="矩形: 圓角 8">
              <a:extLst>
                <a:ext uri="{FF2B5EF4-FFF2-40B4-BE49-F238E27FC236}">
                  <a16:creationId xmlns:a16="http://schemas.microsoft.com/office/drawing/2014/main" id="{D9E264B8-F537-4F03-BFDA-F1AEC2DAC5C6}"/>
                </a:ext>
              </a:extLst>
            </p:cNvPr>
            <p:cNvSpPr/>
            <p:nvPr/>
          </p:nvSpPr>
          <p:spPr>
            <a:xfrm rot="16200000">
              <a:off x="1667822" y="-1279761"/>
              <a:ext cx="302838" cy="3638482"/>
            </a:xfrm>
            <a:prstGeom prst="roundRect">
              <a:avLst>
                <a:gd name="adj" fmla="val 50000"/>
              </a:avLst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>
              <a:extLst>
                <a:ext uri="{FF2B5EF4-FFF2-40B4-BE49-F238E27FC236}">
                  <a16:creationId xmlns:a16="http://schemas.microsoft.com/office/drawing/2014/main" id="{64C1DFCA-CBAC-4674-AE20-472551C8EEC2}"/>
                </a:ext>
              </a:extLst>
            </p:cNvPr>
            <p:cNvSpPr/>
            <p:nvPr/>
          </p:nvSpPr>
          <p:spPr>
            <a:xfrm rot="16200000">
              <a:off x="3867082" y="387623"/>
              <a:ext cx="301752" cy="301752"/>
            </a:xfrm>
            <a:prstGeom prst="ellipse">
              <a:avLst/>
            </a:prstGeom>
            <a:solidFill>
              <a:srgbClr val="E177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2" name="橢圓 11">
              <a:extLst>
                <a:ext uri="{FF2B5EF4-FFF2-40B4-BE49-F238E27FC236}">
                  <a16:creationId xmlns:a16="http://schemas.microsoft.com/office/drawing/2014/main" id="{F65FD596-67B4-4032-86E2-84D1CA63DAF3}"/>
                </a:ext>
              </a:extLst>
            </p:cNvPr>
            <p:cNvSpPr/>
            <p:nvPr/>
          </p:nvSpPr>
          <p:spPr>
            <a:xfrm rot="16200000">
              <a:off x="4397434" y="387623"/>
              <a:ext cx="301752" cy="301752"/>
            </a:xfrm>
            <a:prstGeom prst="ellipse">
              <a:avLst/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sp>
        <p:nvSpPr>
          <p:cNvPr id="13" name="橢圓 12">
            <a:extLst>
              <a:ext uri="{FF2B5EF4-FFF2-40B4-BE49-F238E27FC236}">
                <a16:creationId xmlns:a16="http://schemas.microsoft.com/office/drawing/2014/main" id="{ED3896B6-E417-4350-8FF8-6E4427B842B6}"/>
              </a:ext>
            </a:extLst>
          </p:cNvPr>
          <p:cNvSpPr/>
          <p:nvPr userDrawn="1"/>
        </p:nvSpPr>
        <p:spPr>
          <a:xfrm rot="16200000">
            <a:off x="10416969" y="6140382"/>
            <a:ext cx="659482" cy="65948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4" name="橢圓 13">
            <a:extLst>
              <a:ext uri="{FF2B5EF4-FFF2-40B4-BE49-F238E27FC236}">
                <a16:creationId xmlns:a16="http://schemas.microsoft.com/office/drawing/2014/main" id="{BFADE853-54FD-4A83-AB62-C7488B1C1CFC}"/>
              </a:ext>
            </a:extLst>
          </p:cNvPr>
          <p:cNvSpPr/>
          <p:nvPr userDrawn="1"/>
        </p:nvSpPr>
        <p:spPr>
          <a:xfrm rot="16200000">
            <a:off x="10920745" y="5676842"/>
            <a:ext cx="301752" cy="30175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15" name="手繪多邊形 27">
            <a:extLst>
              <a:ext uri="{FF2B5EF4-FFF2-40B4-BE49-F238E27FC236}">
                <a16:creationId xmlns:a16="http://schemas.microsoft.com/office/drawing/2014/main" id="{13DDDB64-DA91-4F43-AC86-6BC5D363CABC}"/>
              </a:ext>
            </a:extLst>
          </p:cNvPr>
          <p:cNvSpPr/>
          <p:nvPr userDrawn="1"/>
        </p:nvSpPr>
        <p:spPr>
          <a:xfrm>
            <a:off x="10831640" y="5452900"/>
            <a:ext cx="1360361" cy="1405100"/>
          </a:xfrm>
          <a:custGeom>
            <a:avLst/>
            <a:gdLst>
              <a:gd name="connsiteX0" fmla="*/ 1051312 w 1360361"/>
              <a:gd name="connsiteY0" fmla="*/ 0 h 1405100"/>
              <a:gd name="connsiteX1" fmla="*/ 1263188 w 1360361"/>
              <a:gd name="connsiteY1" fmla="*/ 21359 h 1405100"/>
              <a:gd name="connsiteX2" fmla="*/ 1360361 w 1360361"/>
              <a:gd name="connsiteY2" fmla="*/ 46345 h 1405100"/>
              <a:gd name="connsiteX3" fmla="*/ 1360361 w 1360361"/>
              <a:gd name="connsiteY3" fmla="*/ 1405100 h 1405100"/>
              <a:gd name="connsiteX4" fmla="*/ 62330 w 1360361"/>
              <a:gd name="connsiteY4" fmla="*/ 1405100 h 1405100"/>
              <a:gd name="connsiteX5" fmla="*/ 47265 w 1360361"/>
              <a:gd name="connsiteY5" fmla="*/ 1363940 h 1405100"/>
              <a:gd name="connsiteX6" fmla="*/ 0 w 1360361"/>
              <a:gd name="connsiteY6" fmla="*/ 1051312 h 1405100"/>
              <a:gd name="connsiteX7" fmla="*/ 1051312 w 1360361"/>
              <a:gd name="connsiteY7" fmla="*/ 0 h 140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0361" h="1405100">
                <a:moveTo>
                  <a:pt x="1051312" y="0"/>
                </a:moveTo>
                <a:cubicBezTo>
                  <a:pt x="1123890" y="0"/>
                  <a:pt x="1194750" y="7355"/>
                  <a:pt x="1263188" y="21359"/>
                </a:cubicBezTo>
                <a:lnTo>
                  <a:pt x="1360361" y="46345"/>
                </a:lnTo>
                <a:lnTo>
                  <a:pt x="1360361" y="1405100"/>
                </a:lnTo>
                <a:lnTo>
                  <a:pt x="62330" y="1405100"/>
                </a:lnTo>
                <a:lnTo>
                  <a:pt x="47265" y="1363940"/>
                </a:lnTo>
                <a:cubicBezTo>
                  <a:pt x="16548" y="1265181"/>
                  <a:pt x="0" y="1160179"/>
                  <a:pt x="0" y="1051312"/>
                </a:cubicBezTo>
                <a:cubicBezTo>
                  <a:pt x="0" y="470688"/>
                  <a:pt x="470688" y="0"/>
                  <a:pt x="1051312" y="0"/>
                </a:cubicBezTo>
                <a:close/>
              </a:path>
            </a:pathLst>
          </a:custGeom>
          <a:solidFill>
            <a:srgbClr val="8C1C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TW" altLang="en-US"/>
          </a:p>
        </p:txBody>
      </p:sp>
      <p:sp>
        <p:nvSpPr>
          <p:cNvPr id="16" name="橢圓 15">
            <a:extLst>
              <a:ext uri="{FF2B5EF4-FFF2-40B4-BE49-F238E27FC236}">
                <a16:creationId xmlns:a16="http://schemas.microsoft.com/office/drawing/2014/main" id="{8CA64214-D339-4B79-A725-4800BF48DCED}"/>
              </a:ext>
            </a:extLst>
          </p:cNvPr>
          <p:cNvSpPr/>
          <p:nvPr userDrawn="1"/>
        </p:nvSpPr>
        <p:spPr>
          <a:xfrm rot="16200000">
            <a:off x="10638646" y="5858157"/>
            <a:ext cx="146809" cy="146809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17" name="圖片 16" descr="一張含有 文字, 黑暗, 觀看 的圖片&#10;&#10;自動產生的描述">
            <a:extLst>
              <a:ext uri="{FF2B5EF4-FFF2-40B4-BE49-F238E27FC236}">
                <a16:creationId xmlns:a16="http://schemas.microsoft.com/office/drawing/2014/main" id="{E46BFA8B-966A-41DB-8704-0A485E5E6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439" y="181421"/>
            <a:ext cx="1118177" cy="302400"/>
          </a:xfrm>
          <a:prstGeom prst="rect">
            <a:avLst/>
          </a:prstGeom>
        </p:spPr>
      </p:pic>
      <p:sp>
        <p:nvSpPr>
          <p:cNvPr id="18" name="投影片編號版面配置區 5">
            <a:extLst>
              <a:ext uri="{FF2B5EF4-FFF2-40B4-BE49-F238E27FC236}">
                <a16:creationId xmlns:a16="http://schemas.microsoft.com/office/drawing/2014/main" id="{5285AF3E-7693-4BC3-A308-04348A80A6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22496" y="6281245"/>
            <a:ext cx="78411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00" b="1">
                <a:solidFill>
                  <a:schemeClr val="bg1"/>
                </a:solidFill>
              </a:defRPr>
            </a:lvl1pPr>
          </a:lstStyle>
          <a:p>
            <a:fld id="{50AEF297-46A3-41BE-BBB4-5F8CC175BE30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701753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1003B701-FC36-4996-B5BF-C2E39190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22320A9F-9F2C-48AB-B2C8-2CE8B756310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4" name="內容版面配置區 3">
            <a:extLst>
              <a:ext uri="{FF2B5EF4-FFF2-40B4-BE49-F238E27FC236}">
                <a16:creationId xmlns:a16="http://schemas.microsoft.com/office/drawing/2014/main" id="{B51D2E60-F1FA-441E-B782-660A3D472D8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5" name="文字版面配置區 4">
            <a:extLst>
              <a:ext uri="{FF2B5EF4-FFF2-40B4-BE49-F238E27FC236}">
                <a16:creationId xmlns:a16="http://schemas.microsoft.com/office/drawing/2014/main" id="{3260E354-4958-4A2C-A6F6-AB508676C52D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6" name="內容版面配置區 5">
            <a:extLst>
              <a:ext uri="{FF2B5EF4-FFF2-40B4-BE49-F238E27FC236}">
                <a16:creationId xmlns:a16="http://schemas.microsoft.com/office/drawing/2014/main" id="{8FBDF0F2-3840-4E44-853E-249021FF9D3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7" name="日期版面配置區 6">
            <a:extLst>
              <a:ext uri="{FF2B5EF4-FFF2-40B4-BE49-F238E27FC236}">
                <a16:creationId xmlns:a16="http://schemas.microsoft.com/office/drawing/2014/main" id="{45FA90FF-4D0B-4590-B44A-0AF07EF76E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E00EB70-F6E0-4A8A-96FB-131E7E1598EA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8" name="頁尾版面配置區 7">
            <a:extLst>
              <a:ext uri="{FF2B5EF4-FFF2-40B4-BE49-F238E27FC236}">
                <a16:creationId xmlns:a16="http://schemas.microsoft.com/office/drawing/2014/main" id="{223C6803-EE84-4348-BF36-EDA96B7C22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>
            <a:extLst>
              <a:ext uri="{FF2B5EF4-FFF2-40B4-BE49-F238E27FC236}">
                <a16:creationId xmlns:a16="http://schemas.microsoft.com/office/drawing/2014/main" id="{9E1C242C-2B34-4713-8D70-0994AA41F9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16033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BADC429-54C7-46F0-BFF1-FF43B18486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日期版面配置區 2">
            <a:extLst>
              <a:ext uri="{FF2B5EF4-FFF2-40B4-BE49-F238E27FC236}">
                <a16:creationId xmlns:a16="http://schemas.microsoft.com/office/drawing/2014/main" id="{8ACD06EA-DC71-4843-B1C4-874C5BC6A3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3799F-5B5E-4C96-B060-862EDADA1B19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4" name="頁尾版面配置區 3">
            <a:extLst>
              <a:ext uri="{FF2B5EF4-FFF2-40B4-BE49-F238E27FC236}">
                <a16:creationId xmlns:a16="http://schemas.microsoft.com/office/drawing/2014/main" id="{14FFB1C1-94AC-4E3D-BFD1-D6B88F69F1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>
            <a:extLst>
              <a:ext uri="{FF2B5EF4-FFF2-40B4-BE49-F238E27FC236}">
                <a16:creationId xmlns:a16="http://schemas.microsoft.com/office/drawing/2014/main" id="{96D33DDC-331A-43A6-B143-B70FB9797E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800481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>
            <a:extLst>
              <a:ext uri="{FF2B5EF4-FFF2-40B4-BE49-F238E27FC236}">
                <a16:creationId xmlns:a16="http://schemas.microsoft.com/office/drawing/2014/main" id="{A66EFC17-17D8-48A1-8C6B-3CBD3F1A1C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027B9-99AE-4C68-A3C0-6EFA6BA31A3C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3" name="頁尾版面配置區 2">
            <a:extLst>
              <a:ext uri="{FF2B5EF4-FFF2-40B4-BE49-F238E27FC236}">
                <a16:creationId xmlns:a16="http://schemas.microsoft.com/office/drawing/2014/main" id="{FABD9C61-5411-4C87-A8CF-5A523E1FC4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E627F8DC-D294-44B3-8F98-9BB9C528A6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381107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71730B08-AD6F-436E-A011-154FD8BFE87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內容版面配置區 2">
            <a:extLst>
              <a:ext uri="{FF2B5EF4-FFF2-40B4-BE49-F238E27FC236}">
                <a16:creationId xmlns:a16="http://schemas.microsoft.com/office/drawing/2014/main" id="{B128AE58-0A29-493E-9991-E97C6175810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39FABEDA-5E46-43C0-91F6-4B9A4515DCF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22615265-E25C-44DE-A301-C2DCD8D282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A3AAF6-1208-4B85-B8C9-327B6CCC09EA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82B183A3-8165-4442-ADD3-90B6B7168A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4D6C53A5-4D34-4C7C-AF19-21170A14E2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86972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A4374CD9-9D74-4D1B-A9B6-88F2DEE32C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圖片版面配置區 2">
            <a:extLst>
              <a:ext uri="{FF2B5EF4-FFF2-40B4-BE49-F238E27FC236}">
                <a16:creationId xmlns:a16="http://schemas.microsoft.com/office/drawing/2014/main" id="{B62FB855-EFA6-4553-B70D-CEADB8769B5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>
            <a:extLst>
              <a:ext uri="{FF2B5EF4-FFF2-40B4-BE49-F238E27FC236}">
                <a16:creationId xmlns:a16="http://schemas.microsoft.com/office/drawing/2014/main" id="{FCC8E800-B6E8-4F66-884E-570D18E13D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/>
              <a:t>編輯母片文字樣式</a:t>
            </a:r>
          </a:p>
        </p:txBody>
      </p:sp>
      <p:sp>
        <p:nvSpPr>
          <p:cNvPr id="5" name="日期版面配置區 4">
            <a:extLst>
              <a:ext uri="{FF2B5EF4-FFF2-40B4-BE49-F238E27FC236}">
                <a16:creationId xmlns:a16="http://schemas.microsoft.com/office/drawing/2014/main" id="{F57E1422-034C-43C5-A703-C3676E62E5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2EE0BC-7AFB-43BA-9659-FF17CA876946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6" name="頁尾版面配置區 5">
            <a:extLst>
              <a:ext uri="{FF2B5EF4-FFF2-40B4-BE49-F238E27FC236}">
                <a16:creationId xmlns:a16="http://schemas.microsoft.com/office/drawing/2014/main" id="{BFB84113-E2F1-4DD7-8CFC-52513C9775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>
            <a:extLst>
              <a:ext uri="{FF2B5EF4-FFF2-40B4-BE49-F238E27FC236}">
                <a16:creationId xmlns:a16="http://schemas.microsoft.com/office/drawing/2014/main" id="{C43B97CC-BCAD-4A03-9E24-7FEE123B3A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37778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>
            <a:extLst>
              <a:ext uri="{FF2B5EF4-FFF2-40B4-BE49-F238E27FC236}">
                <a16:creationId xmlns:a16="http://schemas.microsoft.com/office/drawing/2014/main" id="{8608ECE2-9D3A-4C6E-970F-53591AF248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直排文字版面配置區 2">
            <a:extLst>
              <a:ext uri="{FF2B5EF4-FFF2-40B4-BE49-F238E27FC236}">
                <a16:creationId xmlns:a16="http://schemas.microsoft.com/office/drawing/2014/main" id="{84053DD3-E402-4C94-8300-E69E886FA08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841B58DC-2DBE-4BE4-A700-FFD773840D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8F0C44-5EBD-416A-AD4A-52E9D37ECCBF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639C27C9-600D-43D9-A78D-DC45C9220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C46D94F0-8F4F-4FC7-9CC0-58BD0BD91BC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49479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>
            <a:extLst>
              <a:ext uri="{FF2B5EF4-FFF2-40B4-BE49-F238E27FC236}">
                <a16:creationId xmlns:a16="http://schemas.microsoft.com/office/drawing/2014/main" id="{7AB8A6FB-2E82-4227-A5E5-AFD01A7524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/>
              <a:t>按一下以編輯母片標題樣式</a:t>
            </a: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1D0627D6-364F-46F9-9504-2B1EAEBC057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/>
              <a:t>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4" name="日期版面配置區 3">
            <a:extLst>
              <a:ext uri="{FF2B5EF4-FFF2-40B4-BE49-F238E27FC236}">
                <a16:creationId xmlns:a16="http://schemas.microsoft.com/office/drawing/2014/main" id="{06BB161F-3894-4528-9689-80A75848349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568EB5-58D5-4ECD-B1AC-A78FC50A265E}" type="datetime1">
              <a:rPr lang="zh-TW" altLang="en-US" smtClean="0"/>
              <a:t>2025/8/27</a:t>
            </a:fld>
            <a:endParaRPr lang="zh-TW" altLang="en-US"/>
          </a:p>
        </p:txBody>
      </p:sp>
      <p:sp>
        <p:nvSpPr>
          <p:cNvPr id="5" name="頁尾版面配置區 4">
            <a:extLst>
              <a:ext uri="{FF2B5EF4-FFF2-40B4-BE49-F238E27FC236}">
                <a16:creationId xmlns:a16="http://schemas.microsoft.com/office/drawing/2014/main" id="{779EBE2A-FB33-4A9C-86DC-F0FF7BA64B2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>
            <a:extLst>
              <a:ext uri="{FF2B5EF4-FFF2-40B4-BE49-F238E27FC236}">
                <a16:creationId xmlns:a16="http://schemas.microsoft.com/office/drawing/2014/main" id="{50FD0B2A-C087-43FE-AB56-092C03802EC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0AEF297-46A3-41BE-BBB4-5F8CC175BE30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97103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1" r:id="rId12"/>
  </p:sldLayoutIdLst>
  <p:hf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文字方塊 11"/>
          <p:cNvSpPr txBox="1"/>
          <p:nvPr/>
        </p:nvSpPr>
        <p:spPr>
          <a:xfrm>
            <a:off x="2047267" y="1201325"/>
            <a:ext cx="9213637" cy="85786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05000"/>
              </a:lnSpc>
            </a:pPr>
            <a:r>
              <a:rPr lang="zh-TW" altLang="en-US" sz="4800" b="1" spc="200">
                <a:solidFill>
                  <a:schemeClr val="tx1">
                    <a:lumMod val="85000"/>
                    <a:lumOff val="15000"/>
                  </a:schemeClr>
                </a:solidFill>
                <a:latin typeface="Avenir Next Medium" panose="020B0503020202020204" pitchFamily="34" charset="0"/>
                <a:ea typeface="Microsoft JhengHei" panose="020B0604030504040204" pitchFamily="34" charset="-120"/>
              </a:rPr>
              <a:t>ＭＯＭＯ異地</a:t>
            </a:r>
            <a:r>
              <a:rPr lang="zh-TW" altLang="en-US" sz="48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Medium" panose="020B0503020202020204" pitchFamily="34" charset="0"/>
                <a:ea typeface="Microsoft JhengHei" panose="020B0604030504040204" pitchFamily="34" charset="-120"/>
              </a:rPr>
              <a:t>災備方案</a:t>
            </a:r>
            <a:endParaRPr lang="en-US" altLang="zh-TW" sz="48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Medium" panose="020B0503020202020204" pitchFamily="34" charset="0"/>
              <a:ea typeface="Microsoft JhengHei" panose="020B0604030504040204" pitchFamily="34" charset="-120"/>
            </a:endParaRPr>
          </a:p>
        </p:txBody>
      </p:sp>
      <p:sp>
        <p:nvSpPr>
          <p:cNvPr id="2" name="文字方塊 1"/>
          <p:cNvSpPr txBox="1"/>
          <p:nvPr/>
        </p:nvSpPr>
        <p:spPr>
          <a:xfrm>
            <a:off x="3170183" y="2429718"/>
            <a:ext cx="5851634" cy="2656753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 marL="457200" indent="-4572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zh-TW" altLang="en-US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Demi" panose="020B0704020202020204" pitchFamily="34" charset="0"/>
                <a:ea typeface="Microsoft JhengHei" panose="020B0604030504040204" pitchFamily="34" charset="-120"/>
              </a:rPr>
              <a:t>現況架構</a:t>
            </a:r>
            <a:endParaRPr lang="en-US" altLang="zh-TW" sz="32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LT Pro Demi" panose="020B0704020202020204" pitchFamily="34" charset="0"/>
              <a:ea typeface="Microsoft JhengHei" panose="020B0604030504040204" pitchFamily="34" charset="-120"/>
            </a:endParaRPr>
          </a:p>
          <a:p>
            <a:pPr marL="457200" indent="-4572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zh-TW" altLang="en-US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Demi" panose="020B0704020202020204" pitchFamily="34" charset="0"/>
                <a:ea typeface="Microsoft JhengHei" panose="020B0604030504040204" pitchFamily="34" charset="-120"/>
              </a:rPr>
              <a:t>異地架構規劃</a:t>
            </a:r>
            <a:endParaRPr lang="en-US" altLang="zh-TW" sz="32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LT Pro Demi" panose="020B0704020202020204" pitchFamily="34" charset="0"/>
              <a:ea typeface="Microsoft JhengHei" panose="020B0604030504040204" pitchFamily="34" charset="-120"/>
            </a:endParaRPr>
          </a:p>
          <a:p>
            <a:pPr marL="457200" indent="-4572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zh-TW" altLang="en-US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Demi" panose="020B0704020202020204" pitchFamily="34" charset="0"/>
                <a:ea typeface="Microsoft JhengHei" panose="020B0604030504040204" pitchFamily="34" charset="-120"/>
              </a:rPr>
              <a:t>服務影響</a:t>
            </a:r>
            <a:endParaRPr lang="en-US" altLang="zh-TW" sz="32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LT Pro Demi" panose="020B0704020202020204" pitchFamily="34" charset="0"/>
              <a:ea typeface="Microsoft JhengHei" panose="020B0604030504040204" pitchFamily="34" charset="-120"/>
            </a:endParaRPr>
          </a:p>
          <a:p>
            <a:pPr marL="457200" indent="-4572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zh-TW" altLang="en-US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Medium" panose="020B0503020202020204" pitchFamily="34" charset="0"/>
                <a:ea typeface="Microsoft JhengHei" panose="020B0604030504040204" pitchFamily="34" charset="-120"/>
              </a:rPr>
              <a:t>確認項目及準備工作</a:t>
            </a:r>
            <a:endParaRPr lang="en-US" altLang="zh-TW" sz="32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Medium" panose="020B0503020202020204" pitchFamily="34" charset="0"/>
              <a:ea typeface="Microsoft JhengHei" panose="020B0604030504040204" pitchFamily="34" charset="-120"/>
            </a:endParaRPr>
          </a:p>
          <a:p>
            <a:pPr marL="457200" indent="-457200">
              <a:lnSpc>
                <a:spcPct val="105000"/>
              </a:lnSpc>
              <a:buFont typeface="Arial" panose="020B0604020202020204" pitchFamily="34" charset="0"/>
              <a:buChar char="•"/>
            </a:pPr>
            <a:r>
              <a:rPr lang="en-US" altLang="zh-TW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Medium" panose="020B0503020202020204" pitchFamily="34" charset="0"/>
                <a:ea typeface="Microsoft JhengHei" panose="020B0604030504040204" pitchFamily="34" charset="-120"/>
              </a:rPr>
              <a:t>REDIS</a:t>
            </a:r>
            <a:r>
              <a:rPr lang="zh-TW" altLang="en-US" sz="32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Medium" panose="020B0503020202020204" pitchFamily="34" charset="0"/>
                <a:ea typeface="Microsoft JhengHei" panose="020B0604030504040204" pitchFamily="34" charset="-120"/>
              </a:rPr>
              <a:t>異地方案與驗證</a:t>
            </a:r>
            <a:endParaRPr lang="zh-TW" altLang="en-US" sz="3200" b="1" spc="200" dirty="0">
              <a:solidFill>
                <a:schemeClr val="tx1">
                  <a:lumMod val="85000"/>
                  <a:lumOff val="15000"/>
                </a:schemeClr>
              </a:solidFill>
              <a:latin typeface="Avenir Next LT Pro Demi" panose="020B0704020202020204" pitchFamily="34" charset="0"/>
              <a:ea typeface="Microsoft JhengHei" panose="020B0604030504040204" pitchFamily="34" charset="-120"/>
            </a:endParaRPr>
          </a:p>
        </p:txBody>
      </p:sp>
      <p:grpSp>
        <p:nvGrpSpPr>
          <p:cNvPr id="3" name="群組 2"/>
          <p:cNvGrpSpPr/>
          <p:nvPr/>
        </p:nvGrpSpPr>
        <p:grpSpPr>
          <a:xfrm>
            <a:off x="750277" y="411069"/>
            <a:ext cx="4699186" cy="303276"/>
            <a:chOff x="0" y="387623"/>
            <a:chExt cx="4699186" cy="303276"/>
          </a:xfrm>
        </p:grpSpPr>
        <p:sp>
          <p:nvSpPr>
            <p:cNvPr id="8" name="矩形: 圓角 8"/>
            <p:cNvSpPr/>
            <p:nvPr/>
          </p:nvSpPr>
          <p:spPr>
            <a:xfrm rot="16200000">
              <a:off x="1667822" y="-1279761"/>
              <a:ext cx="302838" cy="3638482"/>
            </a:xfrm>
            <a:prstGeom prst="roundRect">
              <a:avLst>
                <a:gd name="adj" fmla="val 50000"/>
              </a:avLst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0" name="橢圓 9"/>
            <p:cNvSpPr/>
            <p:nvPr/>
          </p:nvSpPr>
          <p:spPr>
            <a:xfrm rot="16200000">
              <a:off x="3867082" y="387623"/>
              <a:ext cx="301752" cy="301752"/>
            </a:xfrm>
            <a:prstGeom prst="ellipse">
              <a:avLst/>
            </a:prstGeom>
            <a:solidFill>
              <a:srgbClr val="E1778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  <p:sp>
          <p:nvSpPr>
            <p:cNvPr id="11" name="橢圓 10"/>
            <p:cNvSpPr/>
            <p:nvPr/>
          </p:nvSpPr>
          <p:spPr>
            <a:xfrm rot="16200000">
              <a:off x="4397434" y="387623"/>
              <a:ext cx="301752" cy="301752"/>
            </a:xfrm>
            <a:prstGeom prst="ellipse">
              <a:avLst/>
            </a:prstGeom>
            <a:solidFill>
              <a:srgbClr val="8C1C3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/>
            </a:p>
          </p:txBody>
        </p:sp>
      </p:grpSp>
      <p:cxnSp>
        <p:nvCxnSpPr>
          <p:cNvPr id="16" name="直線接點 15"/>
          <p:cNvCxnSpPr>
            <a:cxnSpLocks/>
          </p:cNvCxnSpPr>
          <p:nvPr/>
        </p:nvCxnSpPr>
        <p:spPr>
          <a:xfrm>
            <a:off x="6982839" y="5891086"/>
            <a:ext cx="3052174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1" name="橢圓 30"/>
          <p:cNvSpPr/>
          <p:nvPr/>
        </p:nvSpPr>
        <p:spPr>
          <a:xfrm rot="16200000">
            <a:off x="10416969" y="6140382"/>
            <a:ext cx="659482" cy="65948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32" name="橢圓 31"/>
          <p:cNvSpPr/>
          <p:nvPr/>
        </p:nvSpPr>
        <p:spPr>
          <a:xfrm rot="16200000">
            <a:off x="10920745" y="5676842"/>
            <a:ext cx="301752" cy="301752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sp>
        <p:nvSpPr>
          <p:cNvPr id="28" name="手繪多邊形 27"/>
          <p:cNvSpPr/>
          <p:nvPr/>
        </p:nvSpPr>
        <p:spPr>
          <a:xfrm>
            <a:off x="10831640" y="5452900"/>
            <a:ext cx="1360361" cy="1405100"/>
          </a:xfrm>
          <a:custGeom>
            <a:avLst/>
            <a:gdLst>
              <a:gd name="connsiteX0" fmla="*/ 1051312 w 1360361"/>
              <a:gd name="connsiteY0" fmla="*/ 0 h 1405100"/>
              <a:gd name="connsiteX1" fmla="*/ 1263188 w 1360361"/>
              <a:gd name="connsiteY1" fmla="*/ 21359 h 1405100"/>
              <a:gd name="connsiteX2" fmla="*/ 1360361 w 1360361"/>
              <a:gd name="connsiteY2" fmla="*/ 46345 h 1405100"/>
              <a:gd name="connsiteX3" fmla="*/ 1360361 w 1360361"/>
              <a:gd name="connsiteY3" fmla="*/ 1405100 h 1405100"/>
              <a:gd name="connsiteX4" fmla="*/ 62330 w 1360361"/>
              <a:gd name="connsiteY4" fmla="*/ 1405100 h 1405100"/>
              <a:gd name="connsiteX5" fmla="*/ 47265 w 1360361"/>
              <a:gd name="connsiteY5" fmla="*/ 1363940 h 1405100"/>
              <a:gd name="connsiteX6" fmla="*/ 0 w 1360361"/>
              <a:gd name="connsiteY6" fmla="*/ 1051312 h 1405100"/>
              <a:gd name="connsiteX7" fmla="*/ 1051312 w 1360361"/>
              <a:gd name="connsiteY7" fmla="*/ 0 h 14051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360361" h="1405100">
                <a:moveTo>
                  <a:pt x="1051312" y="0"/>
                </a:moveTo>
                <a:cubicBezTo>
                  <a:pt x="1123890" y="0"/>
                  <a:pt x="1194750" y="7355"/>
                  <a:pt x="1263188" y="21359"/>
                </a:cubicBezTo>
                <a:lnTo>
                  <a:pt x="1360361" y="46345"/>
                </a:lnTo>
                <a:lnTo>
                  <a:pt x="1360361" y="1405100"/>
                </a:lnTo>
                <a:lnTo>
                  <a:pt x="62330" y="1405100"/>
                </a:lnTo>
                <a:lnTo>
                  <a:pt x="47265" y="1363940"/>
                </a:lnTo>
                <a:cubicBezTo>
                  <a:pt x="16548" y="1265181"/>
                  <a:pt x="0" y="1160179"/>
                  <a:pt x="0" y="1051312"/>
                </a:cubicBezTo>
                <a:cubicBezTo>
                  <a:pt x="0" y="470688"/>
                  <a:pt x="470688" y="0"/>
                  <a:pt x="1051312" y="0"/>
                </a:cubicBezTo>
                <a:close/>
              </a:path>
            </a:pathLst>
          </a:custGeom>
          <a:solidFill>
            <a:srgbClr val="8C1C3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kumimoji="1" lang="zh-TW" altLang="en-US"/>
          </a:p>
        </p:txBody>
      </p:sp>
      <p:sp>
        <p:nvSpPr>
          <p:cNvPr id="33" name="橢圓 32"/>
          <p:cNvSpPr/>
          <p:nvPr/>
        </p:nvSpPr>
        <p:spPr>
          <a:xfrm rot="16200000">
            <a:off x="10638646" y="5858157"/>
            <a:ext cx="146809" cy="146809"/>
          </a:xfrm>
          <a:prstGeom prst="ellipse">
            <a:avLst/>
          </a:prstGeom>
          <a:solidFill>
            <a:srgbClr val="E1778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/>
          </a:p>
        </p:txBody>
      </p:sp>
      <p:pic>
        <p:nvPicPr>
          <p:cNvPr id="22" name="圖片 21" descr="一張含有 文字, 黑暗, 觀看 的圖片&#10;&#10;自動產生的描述">
            <a:extLst>
              <a:ext uri="{FF2B5EF4-FFF2-40B4-BE49-F238E27FC236}">
                <a16:creationId xmlns:a16="http://schemas.microsoft.com/office/drawing/2014/main" id="{3214B2DB-BBF5-994C-B3EC-B01A42231B79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8439" y="181421"/>
            <a:ext cx="1118177" cy="302400"/>
          </a:xfrm>
          <a:prstGeom prst="rect">
            <a:avLst/>
          </a:prstGeom>
        </p:spPr>
      </p:pic>
      <p:sp>
        <p:nvSpPr>
          <p:cNvPr id="17" name="文字方塊 16">
            <a:extLst>
              <a:ext uri="{FF2B5EF4-FFF2-40B4-BE49-F238E27FC236}">
                <a16:creationId xmlns:a16="http://schemas.microsoft.com/office/drawing/2014/main" id="{6655E62D-7639-4E4D-9F3F-94D9D7E090AD}"/>
              </a:ext>
            </a:extLst>
          </p:cNvPr>
          <p:cNvSpPr txBox="1"/>
          <p:nvPr/>
        </p:nvSpPr>
        <p:spPr>
          <a:xfrm>
            <a:off x="6392333" y="5552158"/>
            <a:ext cx="4024636" cy="400494"/>
          </a:xfrm>
          <a:prstGeom prst="rect">
            <a:avLst/>
          </a:prstGeom>
          <a:noFill/>
        </p:spPr>
        <p:txBody>
          <a:bodyPr wrap="square" lIns="0" rtlCol="0">
            <a:spAutoFit/>
          </a:bodyPr>
          <a:lstStyle/>
          <a:p>
            <a:pPr>
              <a:lnSpc>
                <a:spcPct val="105000"/>
              </a:lnSpc>
            </a:pPr>
            <a:r>
              <a:rPr lang="zh-TW" altLang="en-US" sz="20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Demi" panose="020B0704020202020204" pitchFamily="34" charset="0"/>
                <a:ea typeface="Microsoft JhengHei" panose="020B0604030504040204" pitchFamily="34" charset="-120"/>
              </a:rPr>
              <a:t>智能產品研發部 </a:t>
            </a:r>
            <a:r>
              <a:rPr lang="en-US" altLang="zh-TW" sz="2000" b="1" spc="200" dirty="0">
                <a:solidFill>
                  <a:schemeClr val="tx1">
                    <a:lumMod val="85000"/>
                    <a:lumOff val="15000"/>
                  </a:schemeClr>
                </a:solidFill>
                <a:latin typeface="Avenir Next LT Pro Demi" panose="020B0704020202020204" pitchFamily="34" charset="0"/>
                <a:ea typeface="Microsoft JhengHei" panose="020B0604030504040204" pitchFamily="34" charset="-120"/>
              </a:rPr>
              <a:t>Martin, Rock</a:t>
            </a:r>
          </a:p>
        </p:txBody>
      </p:sp>
    </p:spTree>
    <p:extLst>
      <p:ext uri="{BB962C8B-B14F-4D97-AF65-F5344CB8AC3E}">
        <p14:creationId xmlns:p14="http://schemas.microsoft.com/office/powerpoint/2010/main" val="835002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Tm="31561"/>
    </mc:Choice>
    <mc:Fallback xmlns="">
      <p:transition spd="slow" advTm="31561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8D304B6-9960-499A-A764-5D63B1AE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pPr/>
              <a:t>2</a:t>
            </a:fld>
            <a:endParaRPr lang="zh-TW" alt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69CE2631-523F-1C48-285E-6835929210F4}"/>
              </a:ext>
            </a:extLst>
          </p:cNvPr>
          <p:cNvSpPr/>
          <p:nvPr/>
        </p:nvSpPr>
        <p:spPr>
          <a:xfrm>
            <a:off x="8856364" y="1571881"/>
            <a:ext cx="846848" cy="5188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 err="1"/>
              <a:t>Diia</a:t>
            </a:r>
            <a:endParaRPr kumimoji="1" lang="zh-TW" altLang="en-US" dirty="0"/>
          </a:p>
        </p:txBody>
      </p:sp>
      <p:sp>
        <p:nvSpPr>
          <p:cNvPr id="86" name="矩形 85">
            <a:extLst>
              <a:ext uri="{FF2B5EF4-FFF2-40B4-BE49-F238E27FC236}">
                <a16:creationId xmlns:a16="http://schemas.microsoft.com/office/drawing/2014/main" id="{6A8E1E3F-5871-AEF0-8591-9B94884BB029}"/>
              </a:ext>
            </a:extLst>
          </p:cNvPr>
          <p:cNvSpPr/>
          <p:nvPr/>
        </p:nvSpPr>
        <p:spPr>
          <a:xfrm>
            <a:off x="1182446" y="2067786"/>
            <a:ext cx="1068731" cy="61117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/>
              <a:t>Request</a:t>
            </a:r>
            <a:endParaRPr kumimoji="1" lang="zh-TW" altLang="en-US" dirty="0"/>
          </a:p>
        </p:txBody>
      </p:sp>
      <p:sp>
        <p:nvSpPr>
          <p:cNvPr id="87" name="矩形 86">
            <a:extLst>
              <a:ext uri="{FF2B5EF4-FFF2-40B4-BE49-F238E27FC236}">
                <a16:creationId xmlns:a16="http://schemas.microsoft.com/office/drawing/2014/main" id="{A73DB7EC-4CAC-6E64-7526-FF354B17CDE4}"/>
              </a:ext>
            </a:extLst>
          </p:cNvPr>
          <p:cNvSpPr/>
          <p:nvPr/>
        </p:nvSpPr>
        <p:spPr>
          <a:xfrm>
            <a:off x="5411261" y="1932594"/>
            <a:ext cx="1325123" cy="883296"/>
          </a:xfrm>
          <a:prstGeom prst="rect">
            <a:avLst/>
          </a:prstGeom>
          <a:ln>
            <a:solidFill>
              <a:srgbClr val="0070C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 err="1"/>
              <a:t>SmartFDS</a:t>
            </a:r>
            <a:endParaRPr kumimoji="1" lang="en-US" altLang="zh-TW" dirty="0"/>
          </a:p>
          <a:p>
            <a:pPr algn="ctr"/>
            <a:r>
              <a:rPr kumimoji="1" lang="en-US" altLang="zh-TW" dirty="0"/>
              <a:t>Gateway</a:t>
            </a:r>
            <a:endParaRPr kumimoji="1" lang="zh-TW" altLang="en-US" dirty="0"/>
          </a:p>
        </p:txBody>
      </p:sp>
      <p:cxnSp>
        <p:nvCxnSpPr>
          <p:cNvPr id="89" name="直線箭頭接點 88">
            <a:extLst>
              <a:ext uri="{FF2B5EF4-FFF2-40B4-BE49-F238E27FC236}">
                <a16:creationId xmlns:a16="http://schemas.microsoft.com/office/drawing/2014/main" id="{765ABC70-BC12-147C-6276-AC1CDBFE098D}"/>
              </a:ext>
            </a:extLst>
          </p:cNvPr>
          <p:cNvCxnSpPr>
            <a:cxnSpLocks/>
          </p:cNvCxnSpPr>
          <p:nvPr/>
        </p:nvCxnSpPr>
        <p:spPr>
          <a:xfrm>
            <a:off x="4630366" y="2373375"/>
            <a:ext cx="605791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矩形 5">
            <a:extLst>
              <a:ext uri="{FF2B5EF4-FFF2-40B4-BE49-F238E27FC236}">
                <a16:creationId xmlns:a16="http://schemas.microsoft.com/office/drawing/2014/main" id="{1101EF34-32F7-4CD6-1C2B-3E938CE36684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3" name="矩形 42">
            <a:extLst>
              <a:ext uri="{FF2B5EF4-FFF2-40B4-BE49-F238E27FC236}">
                <a16:creationId xmlns:a16="http://schemas.microsoft.com/office/drawing/2014/main" id="{0B4330C8-10B1-7F3A-8967-8AEE57BF5156}"/>
              </a:ext>
            </a:extLst>
          </p:cNvPr>
          <p:cNvSpPr/>
          <p:nvPr/>
        </p:nvSpPr>
        <p:spPr>
          <a:xfrm>
            <a:off x="3298021" y="2067786"/>
            <a:ext cx="1068731" cy="611177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/>
              <a:t>Caddy</a:t>
            </a:r>
            <a:endParaRPr kumimoji="1" lang="zh-TW" altLang="en-US" dirty="0"/>
          </a:p>
        </p:txBody>
      </p:sp>
      <p:sp>
        <p:nvSpPr>
          <p:cNvPr id="44" name="矩形 43">
            <a:extLst>
              <a:ext uri="{FF2B5EF4-FFF2-40B4-BE49-F238E27FC236}">
                <a16:creationId xmlns:a16="http://schemas.microsoft.com/office/drawing/2014/main" id="{8AEBD761-C270-3FB6-A154-3E900E1BA5BC}"/>
              </a:ext>
            </a:extLst>
          </p:cNvPr>
          <p:cNvSpPr/>
          <p:nvPr/>
        </p:nvSpPr>
        <p:spPr>
          <a:xfrm>
            <a:off x="6860419" y="4414349"/>
            <a:ext cx="1784142" cy="4649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CLUSTER</a:t>
            </a:r>
          </a:p>
        </p:txBody>
      </p:sp>
      <p:sp>
        <p:nvSpPr>
          <p:cNvPr id="51" name="矩形 50">
            <a:extLst>
              <a:ext uri="{FF2B5EF4-FFF2-40B4-BE49-F238E27FC236}">
                <a16:creationId xmlns:a16="http://schemas.microsoft.com/office/drawing/2014/main" id="{7BA09008-3556-604E-F5FC-2D12FC6F1C85}"/>
              </a:ext>
            </a:extLst>
          </p:cNvPr>
          <p:cNvSpPr/>
          <p:nvPr/>
        </p:nvSpPr>
        <p:spPr>
          <a:xfrm>
            <a:off x="8991066" y="4414349"/>
            <a:ext cx="1784142" cy="4649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PostgreSQL</a:t>
            </a:r>
          </a:p>
        </p:txBody>
      </p:sp>
      <p:cxnSp>
        <p:nvCxnSpPr>
          <p:cNvPr id="52" name="直線箭頭接點 51">
            <a:extLst>
              <a:ext uri="{FF2B5EF4-FFF2-40B4-BE49-F238E27FC236}">
                <a16:creationId xmlns:a16="http://schemas.microsoft.com/office/drawing/2014/main" id="{45E91B21-0D2F-32C6-9EA6-1DB1BAA68105}"/>
              </a:ext>
            </a:extLst>
          </p:cNvPr>
          <p:cNvCxnSpPr/>
          <p:nvPr/>
        </p:nvCxnSpPr>
        <p:spPr>
          <a:xfrm>
            <a:off x="2484649" y="2373375"/>
            <a:ext cx="599681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矩形 53">
            <a:extLst>
              <a:ext uri="{FF2B5EF4-FFF2-40B4-BE49-F238E27FC236}">
                <a16:creationId xmlns:a16="http://schemas.microsoft.com/office/drawing/2014/main" id="{381CB21C-9248-389D-B9FA-0A6C039CE02A}"/>
              </a:ext>
            </a:extLst>
          </p:cNvPr>
          <p:cNvSpPr/>
          <p:nvPr/>
        </p:nvSpPr>
        <p:spPr>
          <a:xfrm>
            <a:off x="8856364" y="2198953"/>
            <a:ext cx="846848" cy="5188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zh-TW" altLang="en-US" dirty="0"/>
              <a:t>模型</a:t>
            </a:r>
          </a:p>
        </p:txBody>
      </p:sp>
      <p:sp>
        <p:nvSpPr>
          <p:cNvPr id="55" name="矩形 54">
            <a:extLst>
              <a:ext uri="{FF2B5EF4-FFF2-40B4-BE49-F238E27FC236}">
                <a16:creationId xmlns:a16="http://schemas.microsoft.com/office/drawing/2014/main" id="{1BD5737A-8E21-3615-D1FF-271F526C65B2}"/>
              </a:ext>
            </a:extLst>
          </p:cNvPr>
          <p:cNvSpPr/>
          <p:nvPr/>
        </p:nvSpPr>
        <p:spPr>
          <a:xfrm>
            <a:off x="8557867" y="2837344"/>
            <a:ext cx="1443843" cy="51881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/>
              <a:t>Rule Engine</a:t>
            </a:r>
            <a:endParaRPr kumimoji="1" lang="zh-TW" altLang="en-US" dirty="0"/>
          </a:p>
        </p:txBody>
      </p:sp>
      <p:cxnSp>
        <p:nvCxnSpPr>
          <p:cNvPr id="80" name="肘形接點 79">
            <a:extLst>
              <a:ext uri="{FF2B5EF4-FFF2-40B4-BE49-F238E27FC236}">
                <a16:creationId xmlns:a16="http://schemas.microsoft.com/office/drawing/2014/main" id="{48562F11-651F-B633-CFA8-0948BD6A53DE}"/>
              </a:ext>
            </a:extLst>
          </p:cNvPr>
          <p:cNvCxnSpPr>
            <a:cxnSpLocks/>
          </p:cNvCxnSpPr>
          <p:nvPr/>
        </p:nvCxnSpPr>
        <p:spPr>
          <a:xfrm rot="16200000" flipH="1">
            <a:off x="7140335" y="1700733"/>
            <a:ext cx="1598459" cy="3828772"/>
          </a:xfrm>
          <a:prstGeom prst="bentConnector3">
            <a:avLst>
              <a:gd name="adj1" fmla="val 78603"/>
            </a:avLst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肘形接點 100">
            <a:extLst>
              <a:ext uri="{FF2B5EF4-FFF2-40B4-BE49-F238E27FC236}">
                <a16:creationId xmlns:a16="http://schemas.microsoft.com/office/drawing/2014/main" id="{16553F40-BA61-CA25-1777-1F1822AA81E8}"/>
              </a:ext>
            </a:extLst>
          </p:cNvPr>
          <p:cNvCxnSpPr>
            <a:cxnSpLocks/>
          </p:cNvCxnSpPr>
          <p:nvPr/>
        </p:nvCxnSpPr>
        <p:spPr>
          <a:xfrm rot="5400000">
            <a:off x="5006964" y="3401582"/>
            <a:ext cx="1603906" cy="432522"/>
          </a:xfrm>
          <a:prstGeom prst="bentConnector3">
            <a:avLst>
              <a:gd name="adj1" fmla="val 78505"/>
            </a:avLst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7" name="肘形接點 106">
            <a:extLst>
              <a:ext uri="{FF2B5EF4-FFF2-40B4-BE49-F238E27FC236}">
                <a16:creationId xmlns:a16="http://schemas.microsoft.com/office/drawing/2014/main" id="{E1DBC537-3B21-AED1-FC87-A122E0B8FB94}"/>
              </a:ext>
            </a:extLst>
          </p:cNvPr>
          <p:cNvCxnSpPr>
            <a:cxnSpLocks/>
          </p:cNvCxnSpPr>
          <p:nvPr/>
        </p:nvCxnSpPr>
        <p:spPr>
          <a:xfrm rot="16200000" flipH="1">
            <a:off x="6075011" y="2766056"/>
            <a:ext cx="1598459" cy="1698125"/>
          </a:xfrm>
          <a:prstGeom prst="bentConnector3">
            <a:avLst>
              <a:gd name="adj1" fmla="val 78603"/>
            </a:avLst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1" name="矩形 110">
            <a:extLst>
              <a:ext uri="{FF2B5EF4-FFF2-40B4-BE49-F238E27FC236}">
                <a16:creationId xmlns:a16="http://schemas.microsoft.com/office/drawing/2014/main" id="{52303C0A-6D86-5228-DBA1-0B8BF1DE5BFE}"/>
              </a:ext>
            </a:extLst>
          </p:cNvPr>
          <p:cNvSpPr/>
          <p:nvPr/>
        </p:nvSpPr>
        <p:spPr>
          <a:xfrm>
            <a:off x="4912468" y="1259227"/>
            <a:ext cx="5612862" cy="2399896"/>
          </a:xfrm>
          <a:prstGeom prst="rect">
            <a:avLst/>
          </a:prstGeom>
          <a:noFill/>
          <a:ln w="19050">
            <a:solidFill>
              <a:schemeClr val="bg2">
                <a:lumMod val="75000"/>
              </a:schemeClr>
            </a:solidFill>
            <a:prstDash val="lg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endParaRPr lang="en-US" altLang="zh-TW" sz="9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r>
              <a:rPr lang="en-US" altLang="zh-TW" dirty="0">
                <a:solidFill>
                  <a:schemeClr val="bg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K8S</a:t>
            </a:r>
          </a:p>
          <a:p>
            <a:pPr marL="0" indent="0" algn="ctr">
              <a:buNone/>
            </a:pPr>
            <a:endParaRPr lang="en-US" altLang="zh-TW" dirty="0">
              <a:solidFill>
                <a:schemeClr val="bg2">
                  <a:lumMod val="50000"/>
                </a:schemeClr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12" name="矩形 111">
            <a:extLst>
              <a:ext uri="{FF2B5EF4-FFF2-40B4-BE49-F238E27FC236}">
                <a16:creationId xmlns:a16="http://schemas.microsoft.com/office/drawing/2014/main" id="{E7424691-ED10-6C42-AF85-4101DE14F288}"/>
              </a:ext>
            </a:extLst>
          </p:cNvPr>
          <p:cNvSpPr/>
          <p:nvPr/>
        </p:nvSpPr>
        <p:spPr>
          <a:xfrm>
            <a:off x="4729772" y="4419796"/>
            <a:ext cx="1784142" cy="4649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Elasticsearch</a:t>
            </a:r>
          </a:p>
        </p:txBody>
      </p:sp>
      <p:cxnSp>
        <p:nvCxnSpPr>
          <p:cNvPr id="115" name="肘形接點 114">
            <a:extLst>
              <a:ext uri="{FF2B5EF4-FFF2-40B4-BE49-F238E27FC236}">
                <a16:creationId xmlns:a16="http://schemas.microsoft.com/office/drawing/2014/main" id="{D74F0572-DABB-2396-76E5-86040438B1BE}"/>
              </a:ext>
            </a:extLst>
          </p:cNvPr>
          <p:cNvCxnSpPr>
            <a:cxnSpLocks/>
            <a:stCxn id="51" idx="2"/>
            <a:endCxn id="112" idx="2"/>
          </p:cNvCxnSpPr>
          <p:nvPr/>
        </p:nvCxnSpPr>
        <p:spPr>
          <a:xfrm rot="5400000">
            <a:off x="7749767" y="2751369"/>
            <a:ext cx="5447" cy="4261294"/>
          </a:xfrm>
          <a:prstGeom prst="bentConnector3">
            <a:avLst>
              <a:gd name="adj1" fmla="val 8530053"/>
            </a:avLst>
          </a:prstGeom>
          <a:ln w="12700">
            <a:solidFill>
              <a:schemeClr val="accent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0" name="矩形 119">
            <a:extLst>
              <a:ext uri="{FF2B5EF4-FFF2-40B4-BE49-F238E27FC236}">
                <a16:creationId xmlns:a16="http://schemas.microsoft.com/office/drawing/2014/main" id="{8FC46108-0D78-4A93-7354-C22799088110}"/>
              </a:ext>
            </a:extLst>
          </p:cNvPr>
          <p:cNvSpPr/>
          <p:nvPr/>
        </p:nvSpPr>
        <p:spPr>
          <a:xfrm>
            <a:off x="6860419" y="5167564"/>
            <a:ext cx="1784141" cy="3938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Logstash</a:t>
            </a:r>
          </a:p>
        </p:txBody>
      </p:sp>
      <p:sp>
        <p:nvSpPr>
          <p:cNvPr id="150" name="矩形 149">
            <a:extLst>
              <a:ext uri="{FF2B5EF4-FFF2-40B4-BE49-F238E27FC236}">
                <a16:creationId xmlns:a16="http://schemas.microsoft.com/office/drawing/2014/main" id="{A4FC627D-399A-D8EE-2753-864B803205FF}"/>
              </a:ext>
            </a:extLst>
          </p:cNvPr>
          <p:cNvSpPr/>
          <p:nvPr/>
        </p:nvSpPr>
        <p:spPr>
          <a:xfrm>
            <a:off x="8337080" y="1420243"/>
            <a:ext cx="1934297" cy="2080096"/>
          </a:xfrm>
          <a:prstGeom prst="rect">
            <a:avLst/>
          </a:prstGeom>
          <a:noFill/>
          <a:ln w="28575">
            <a:solidFill>
              <a:schemeClr val="accent2">
                <a:lumMod val="60000"/>
                <a:lumOff val="40000"/>
              </a:schemeClr>
            </a:solidFill>
            <a:prstDash val="lgDash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178" name="肘形接點 177">
            <a:extLst>
              <a:ext uri="{FF2B5EF4-FFF2-40B4-BE49-F238E27FC236}">
                <a16:creationId xmlns:a16="http://schemas.microsoft.com/office/drawing/2014/main" id="{0D9F602B-5793-C1E5-B30E-F9540048DE0D}"/>
              </a:ext>
            </a:extLst>
          </p:cNvPr>
          <p:cNvCxnSpPr>
            <a:cxnSpLocks/>
          </p:cNvCxnSpPr>
          <p:nvPr/>
        </p:nvCxnSpPr>
        <p:spPr>
          <a:xfrm rot="5400000">
            <a:off x="8353459" y="3103652"/>
            <a:ext cx="914010" cy="1707385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2" name="肘形接點 181">
            <a:extLst>
              <a:ext uri="{FF2B5EF4-FFF2-40B4-BE49-F238E27FC236}">
                <a16:creationId xmlns:a16="http://schemas.microsoft.com/office/drawing/2014/main" id="{94C7A392-5A53-8B8E-E694-1659FCE55AB6}"/>
              </a:ext>
            </a:extLst>
          </p:cNvPr>
          <p:cNvCxnSpPr>
            <a:cxnSpLocks/>
          </p:cNvCxnSpPr>
          <p:nvPr/>
        </p:nvCxnSpPr>
        <p:spPr>
          <a:xfrm rot="16200000" flipH="1">
            <a:off x="9418782" y="3745713"/>
            <a:ext cx="914010" cy="423262"/>
          </a:xfrm>
          <a:prstGeom prst="bentConnector3">
            <a:avLst>
              <a:gd name="adj1" fmla="val 50000"/>
            </a:avLst>
          </a:prstGeom>
          <a:ln w="19050">
            <a:solidFill>
              <a:schemeClr val="accent2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6" name="直線箭頭接點 185">
            <a:extLst>
              <a:ext uri="{FF2B5EF4-FFF2-40B4-BE49-F238E27FC236}">
                <a16:creationId xmlns:a16="http://schemas.microsoft.com/office/drawing/2014/main" id="{92C28FAC-384C-846A-3DF6-41C3948E988A}"/>
              </a:ext>
            </a:extLst>
          </p:cNvPr>
          <p:cNvCxnSpPr>
            <a:cxnSpLocks/>
          </p:cNvCxnSpPr>
          <p:nvPr/>
        </p:nvCxnSpPr>
        <p:spPr>
          <a:xfrm>
            <a:off x="7011432" y="2244851"/>
            <a:ext cx="962950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7" name="直線箭頭接點 186">
            <a:extLst>
              <a:ext uri="{FF2B5EF4-FFF2-40B4-BE49-F238E27FC236}">
                <a16:creationId xmlns:a16="http://schemas.microsoft.com/office/drawing/2014/main" id="{17A22C14-5743-FE13-C866-FF988E77C9C9}"/>
              </a:ext>
            </a:extLst>
          </p:cNvPr>
          <p:cNvCxnSpPr>
            <a:cxnSpLocks/>
          </p:cNvCxnSpPr>
          <p:nvPr/>
        </p:nvCxnSpPr>
        <p:spPr>
          <a:xfrm flipH="1">
            <a:off x="7011432" y="2473869"/>
            <a:ext cx="962950" cy="0"/>
          </a:xfrm>
          <a:prstGeom prst="straightConnector1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3" name="矩形 202">
            <a:extLst>
              <a:ext uri="{FF2B5EF4-FFF2-40B4-BE49-F238E27FC236}">
                <a16:creationId xmlns:a16="http://schemas.microsoft.com/office/drawing/2014/main" id="{FE0C0393-2BA4-8643-8294-86C997922878}"/>
              </a:ext>
            </a:extLst>
          </p:cNvPr>
          <p:cNvSpPr/>
          <p:nvPr/>
        </p:nvSpPr>
        <p:spPr>
          <a:xfrm>
            <a:off x="1852270" y="4431970"/>
            <a:ext cx="1068731" cy="429130"/>
          </a:xfrm>
          <a:prstGeom prst="rect">
            <a:avLst/>
          </a:prstGeom>
          <a:ln>
            <a:solidFill>
              <a:schemeClr val="accent6">
                <a:lumMod val="7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dirty="0"/>
              <a:t>AWS</a:t>
            </a:r>
            <a:endParaRPr kumimoji="1" lang="zh-TW" altLang="en-US" dirty="0"/>
          </a:p>
        </p:txBody>
      </p:sp>
      <p:cxnSp>
        <p:nvCxnSpPr>
          <p:cNvPr id="206" name="直線箭頭接點 205">
            <a:extLst>
              <a:ext uri="{FF2B5EF4-FFF2-40B4-BE49-F238E27FC236}">
                <a16:creationId xmlns:a16="http://schemas.microsoft.com/office/drawing/2014/main" id="{EE4B2ABD-78D5-4302-8B93-1A36B26CDB44}"/>
              </a:ext>
            </a:extLst>
          </p:cNvPr>
          <p:cNvCxnSpPr>
            <a:cxnSpLocks/>
            <a:stCxn id="112" idx="1"/>
            <a:endCxn id="203" idx="3"/>
          </p:cNvCxnSpPr>
          <p:nvPr/>
        </p:nvCxnSpPr>
        <p:spPr>
          <a:xfrm flipH="1" flipV="1">
            <a:off x="2921001" y="4646535"/>
            <a:ext cx="1808771" cy="5733"/>
          </a:xfrm>
          <a:prstGeom prst="straightConnector1">
            <a:avLst/>
          </a:prstGeom>
          <a:ln w="19050">
            <a:solidFill>
              <a:schemeClr val="accent6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0" name="矩形 209">
            <a:extLst>
              <a:ext uri="{FF2B5EF4-FFF2-40B4-BE49-F238E27FC236}">
                <a16:creationId xmlns:a16="http://schemas.microsoft.com/office/drawing/2014/main" id="{CA66E789-6834-2076-FF0D-0F577F5EC85D}"/>
              </a:ext>
            </a:extLst>
          </p:cNvPr>
          <p:cNvSpPr/>
          <p:nvPr/>
        </p:nvSpPr>
        <p:spPr>
          <a:xfrm>
            <a:off x="2377011" y="5148868"/>
            <a:ext cx="1784142" cy="464944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Grafana</a:t>
            </a:r>
          </a:p>
        </p:txBody>
      </p:sp>
      <p:cxnSp>
        <p:nvCxnSpPr>
          <p:cNvPr id="211" name="直線箭頭接點 210">
            <a:extLst>
              <a:ext uri="{FF2B5EF4-FFF2-40B4-BE49-F238E27FC236}">
                <a16:creationId xmlns:a16="http://schemas.microsoft.com/office/drawing/2014/main" id="{2FAEE590-B391-CB0F-A619-9069C53E64C3}"/>
              </a:ext>
            </a:extLst>
          </p:cNvPr>
          <p:cNvCxnSpPr>
            <a:cxnSpLocks/>
            <a:endCxn id="210" idx="3"/>
          </p:cNvCxnSpPr>
          <p:nvPr/>
        </p:nvCxnSpPr>
        <p:spPr>
          <a:xfrm flipH="1">
            <a:off x="4161153" y="4884740"/>
            <a:ext cx="1075004" cy="496600"/>
          </a:xfrm>
          <a:prstGeom prst="straightConnector1">
            <a:avLst/>
          </a:prstGeom>
          <a:ln w="19050">
            <a:solidFill>
              <a:schemeClr val="bg2">
                <a:lumMod val="50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8" name="矩形 217">
            <a:extLst>
              <a:ext uri="{FF2B5EF4-FFF2-40B4-BE49-F238E27FC236}">
                <a16:creationId xmlns:a16="http://schemas.microsoft.com/office/drawing/2014/main" id="{8B8751A2-8B17-0AEB-CA41-5FE56D76B85B}"/>
              </a:ext>
            </a:extLst>
          </p:cNvPr>
          <p:cNvSpPr/>
          <p:nvPr/>
        </p:nvSpPr>
        <p:spPr>
          <a:xfrm>
            <a:off x="3341333" y="4449591"/>
            <a:ext cx="988657" cy="393888"/>
          </a:xfrm>
          <a:prstGeom prst="rect">
            <a:avLst/>
          </a:prstGeom>
          <a:ln>
            <a:solidFill>
              <a:schemeClr val="tx1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FLDS</a:t>
            </a:r>
          </a:p>
        </p:txBody>
      </p:sp>
      <p:sp>
        <p:nvSpPr>
          <p:cNvPr id="42" name="文字方塊 41">
            <a:extLst>
              <a:ext uri="{FF2B5EF4-FFF2-40B4-BE49-F238E27FC236}">
                <a16:creationId xmlns:a16="http://schemas.microsoft.com/office/drawing/2014/main" id="{72734796-E886-927C-7254-0BCF4B81FF2E}"/>
              </a:ext>
            </a:extLst>
          </p:cNvPr>
          <p:cNvSpPr txBox="1"/>
          <p:nvPr/>
        </p:nvSpPr>
        <p:spPr>
          <a:xfrm>
            <a:off x="1139158" y="4052155"/>
            <a:ext cx="2494954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altLang="zh-TW" sz="1600" dirty="0">
                <a:solidFill>
                  <a:schemeClr val="bg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 </a:t>
            </a:r>
            <a:r>
              <a:rPr lang="zh-TW" altLang="en-US" sz="1600" dirty="0">
                <a:solidFill>
                  <a:schemeClr val="bg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資料給模型訓練用 </a:t>
            </a:r>
            <a:r>
              <a:rPr lang="en-US" altLang="zh-TW" sz="1600" dirty="0">
                <a:solidFill>
                  <a:schemeClr val="bg2">
                    <a:lumMod val="50000"/>
                  </a:schemeClr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endParaRPr lang="zh-TW" altLang="en-US" sz="1600" dirty="0"/>
          </a:p>
        </p:txBody>
      </p:sp>
      <p:sp>
        <p:nvSpPr>
          <p:cNvPr id="65" name="標題 7">
            <a:extLst>
              <a:ext uri="{FF2B5EF4-FFF2-40B4-BE49-F238E27FC236}">
                <a16:creationId xmlns:a16="http://schemas.microsoft.com/office/drawing/2014/main" id="{947A64B1-7A48-AF9D-E1BE-5EC4FA41E1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91" y="352795"/>
            <a:ext cx="5338864" cy="600789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現況架構＆流程</a:t>
            </a:r>
          </a:p>
        </p:txBody>
      </p:sp>
    </p:spTree>
    <p:extLst>
      <p:ext uri="{BB962C8B-B14F-4D97-AF65-F5344CB8AC3E}">
        <p14:creationId xmlns:p14="http://schemas.microsoft.com/office/powerpoint/2010/main" val="157934194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Profile Icon Vector Symbol Design Illustration">
            <a:extLst>
              <a:ext uri="{FF2B5EF4-FFF2-40B4-BE49-F238E27FC236}">
                <a16:creationId xmlns:a16="http://schemas.microsoft.com/office/drawing/2014/main" id="{52D95F14-FDA5-E8E0-87A7-114479F6CA4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31" y="2839010"/>
            <a:ext cx="985420" cy="9854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標題 7">
            <a:extLst>
              <a:ext uri="{FF2B5EF4-FFF2-40B4-BE49-F238E27FC236}">
                <a16:creationId xmlns:a16="http://schemas.microsoft.com/office/drawing/2014/main" id="{82C3802C-D81B-456E-A20D-E23A9A0FA8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20291" y="352795"/>
            <a:ext cx="5338864" cy="600789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異地架構＆流程</a:t>
            </a:r>
          </a:p>
        </p:txBody>
      </p:sp>
      <p:sp>
        <p:nvSpPr>
          <p:cNvPr id="6" name="矩形 5">
            <a:extLst>
              <a:ext uri="{FF2B5EF4-FFF2-40B4-BE49-F238E27FC236}">
                <a16:creationId xmlns:a16="http://schemas.microsoft.com/office/drawing/2014/main" id="{1101EF34-32F7-4CD6-1C2B-3E938CE36684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cxnSp>
        <p:nvCxnSpPr>
          <p:cNvPr id="52" name="直線箭頭接點 51">
            <a:extLst>
              <a:ext uri="{FF2B5EF4-FFF2-40B4-BE49-F238E27FC236}">
                <a16:creationId xmlns:a16="http://schemas.microsoft.com/office/drawing/2014/main" id="{45E91B21-0D2F-32C6-9EA6-1DB1BAA68105}"/>
              </a:ext>
            </a:extLst>
          </p:cNvPr>
          <p:cNvCxnSpPr>
            <a:cxnSpLocks/>
            <a:endCxn id="56" idx="1"/>
          </p:cNvCxnSpPr>
          <p:nvPr/>
        </p:nvCxnSpPr>
        <p:spPr>
          <a:xfrm>
            <a:off x="2433285" y="3341444"/>
            <a:ext cx="408276" cy="0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矩形 8">
            <a:extLst>
              <a:ext uri="{FF2B5EF4-FFF2-40B4-BE49-F238E27FC236}">
                <a16:creationId xmlns:a16="http://schemas.microsoft.com/office/drawing/2014/main" id="{A1F729D2-4A34-93A6-A574-7CDEF6F2D92B}"/>
              </a:ext>
            </a:extLst>
          </p:cNvPr>
          <p:cNvSpPr/>
          <p:nvPr/>
        </p:nvSpPr>
        <p:spPr>
          <a:xfrm>
            <a:off x="5915962" y="1053464"/>
            <a:ext cx="5508776" cy="2620462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endParaRPr lang="en-US" altLang="zh-TW" sz="9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30" name="圖片 29">
            <a:extLst>
              <a:ext uri="{FF2B5EF4-FFF2-40B4-BE49-F238E27FC236}">
                <a16:creationId xmlns:a16="http://schemas.microsoft.com/office/drawing/2014/main" id="{F3F7AE40-0B6E-A6FD-C272-84DC6F027890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28165" y="1248020"/>
            <a:ext cx="4723762" cy="2228921"/>
          </a:xfrm>
          <a:prstGeom prst="rect">
            <a:avLst/>
          </a:prstGeom>
        </p:spPr>
      </p:pic>
      <p:grpSp>
        <p:nvGrpSpPr>
          <p:cNvPr id="49" name="群組 48">
            <a:extLst>
              <a:ext uri="{FF2B5EF4-FFF2-40B4-BE49-F238E27FC236}">
                <a16:creationId xmlns:a16="http://schemas.microsoft.com/office/drawing/2014/main" id="{217DB0FC-740B-88EA-E2CF-41E295059DDA}"/>
              </a:ext>
            </a:extLst>
          </p:cNvPr>
          <p:cNvGrpSpPr/>
          <p:nvPr/>
        </p:nvGrpSpPr>
        <p:grpSpPr>
          <a:xfrm>
            <a:off x="2841561" y="3025127"/>
            <a:ext cx="2041728" cy="600790"/>
            <a:chOff x="2998885" y="3119650"/>
            <a:chExt cx="1602933" cy="600790"/>
          </a:xfrm>
        </p:grpSpPr>
        <p:sp>
          <p:nvSpPr>
            <p:cNvPr id="50" name="圓柱 49">
              <a:extLst>
                <a:ext uri="{FF2B5EF4-FFF2-40B4-BE49-F238E27FC236}">
                  <a16:creationId xmlns:a16="http://schemas.microsoft.com/office/drawing/2014/main" id="{1CA87C26-4FA2-C42B-4437-676CE340CC32}"/>
                </a:ext>
              </a:extLst>
            </p:cNvPr>
            <p:cNvSpPr/>
            <p:nvPr/>
          </p:nvSpPr>
          <p:spPr>
            <a:xfrm rot="16200000" flipV="1">
              <a:off x="3510145" y="2765586"/>
              <a:ext cx="600790" cy="1308917"/>
            </a:xfrm>
            <a:prstGeom prst="can">
              <a:avLst>
                <a:gd name="adj" fmla="val 18770"/>
              </a:avLst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endParaRPr kumimoji="1" lang="zh-TW" altLang="en-US" dirty="0">
                <a:solidFill>
                  <a:schemeClr val="dk1"/>
                </a:solidFill>
              </a:endParaRPr>
            </a:p>
          </p:txBody>
        </p:sp>
        <p:sp>
          <p:nvSpPr>
            <p:cNvPr id="56" name="文字方塊 55">
              <a:extLst>
                <a:ext uri="{FF2B5EF4-FFF2-40B4-BE49-F238E27FC236}">
                  <a16:creationId xmlns:a16="http://schemas.microsoft.com/office/drawing/2014/main" id="{AC99A9BE-EE7D-0717-0B24-510616F8F6C3}"/>
                </a:ext>
              </a:extLst>
            </p:cNvPr>
            <p:cNvSpPr txBox="1"/>
            <p:nvPr/>
          </p:nvSpPr>
          <p:spPr>
            <a:xfrm>
              <a:off x="2998885" y="3174357"/>
              <a:ext cx="1602933" cy="523220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pPr algn="ctr"/>
              <a:r>
                <a:rPr kumimoji="1" lang="zh-TW" altLang="en-US" sz="1400" dirty="0"/>
                <a:t>分流</a:t>
              </a:r>
              <a:endParaRPr kumimoji="1" lang="en-US" altLang="zh-TW" sz="1400" dirty="0"/>
            </a:p>
            <a:p>
              <a:pPr algn="ctr"/>
              <a:r>
                <a:rPr kumimoji="1" lang="en-US" altLang="zh-TW" sz="1400" dirty="0"/>
                <a:t>load balance</a:t>
              </a:r>
              <a:endParaRPr kumimoji="1" lang="zh-TW" altLang="en-US" sz="1400" dirty="0"/>
            </a:p>
          </p:txBody>
        </p:sp>
      </p:grpSp>
      <p:cxnSp>
        <p:nvCxnSpPr>
          <p:cNvPr id="59" name="直線箭頭接點 58">
            <a:extLst>
              <a:ext uri="{FF2B5EF4-FFF2-40B4-BE49-F238E27FC236}">
                <a16:creationId xmlns:a16="http://schemas.microsoft.com/office/drawing/2014/main" id="{0D339555-DE7C-7B01-4F5B-BDFFD5C63303}"/>
              </a:ext>
            </a:extLst>
          </p:cNvPr>
          <p:cNvCxnSpPr>
            <a:cxnSpLocks/>
            <a:stCxn id="56" idx="3"/>
          </p:cNvCxnSpPr>
          <p:nvPr/>
        </p:nvCxnSpPr>
        <p:spPr>
          <a:xfrm>
            <a:off x="4883289" y="3341444"/>
            <a:ext cx="1948449" cy="1489257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直線箭頭接點 61">
            <a:extLst>
              <a:ext uri="{FF2B5EF4-FFF2-40B4-BE49-F238E27FC236}">
                <a16:creationId xmlns:a16="http://schemas.microsoft.com/office/drawing/2014/main" id="{C09A733F-019A-9EF2-873A-A28DC31CFF10}"/>
              </a:ext>
            </a:extLst>
          </p:cNvPr>
          <p:cNvCxnSpPr>
            <a:cxnSpLocks/>
            <a:stCxn id="56" idx="3"/>
          </p:cNvCxnSpPr>
          <p:nvPr/>
        </p:nvCxnSpPr>
        <p:spPr>
          <a:xfrm flipV="1">
            <a:off x="4883289" y="2020172"/>
            <a:ext cx="1998707" cy="1321272"/>
          </a:xfrm>
          <a:prstGeom prst="straightConnector1">
            <a:avLst/>
          </a:prstGeom>
          <a:ln w="1905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2" name="文字方塊 101">
            <a:extLst>
              <a:ext uri="{FF2B5EF4-FFF2-40B4-BE49-F238E27FC236}">
                <a16:creationId xmlns:a16="http://schemas.microsoft.com/office/drawing/2014/main" id="{C691ED17-BB4C-8072-4D11-3A7915E99252}"/>
              </a:ext>
            </a:extLst>
          </p:cNvPr>
          <p:cNvSpPr txBox="1"/>
          <p:nvPr/>
        </p:nvSpPr>
        <p:spPr>
          <a:xfrm>
            <a:off x="4974230" y="1405948"/>
            <a:ext cx="9417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1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               </a:t>
            </a:r>
            <a:endParaRPr lang="en-US" altLang="zh-TW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03" name="文字方塊 102">
            <a:extLst>
              <a:ext uri="{FF2B5EF4-FFF2-40B4-BE49-F238E27FC236}">
                <a16:creationId xmlns:a16="http://schemas.microsoft.com/office/drawing/2014/main" id="{E0131D36-491C-1390-97B9-EBE786AE9C39}"/>
              </a:ext>
            </a:extLst>
          </p:cNvPr>
          <p:cNvSpPr txBox="1"/>
          <p:nvPr/>
        </p:nvSpPr>
        <p:spPr>
          <a:xfrm>
            <a:off x="4967261" y="4321462"/>
            <a:ext cx="941732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1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               </a:t>
            </a:r>
            <a:endParaRPr lang="en-US" altLang="zh-TW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16" name="矩形 115">
            <a:extLst>
              <a:ext uri="{FF2B5EF4-FFF2-40B4-BE49-F238E27FC236}">
                <a16:creationId xmlns:a16="http://schemas.microsoft.com/office/drawing/2014/main" id="{36055E89-4DBE-4697-6B11-24CEE192948A}"/>
              </a:ext>
            </a:extLst>
          </p:cNvPr>
          <p:cNvSpPr/>
          <p:nvPr/>
        </p:nvSpPr>
        <p:spPr>
          <a:xfrm>
            <a:off x="6487495" y="1173246"/>
            <a:ext cx="4838679" cy="2409106"/>
          </a:xfrm>
          <a:prstGeom prst="rect">
            <a:avLst/>
          </a:prstGeom>
          <a:noFill/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 sz="1400" dirty="0"/>
          </a:p>
        </p:txBody>
      </p:sp>
      <p:sp>
        <p:nvSpPr>
          <p:cNvPr id="118" name="文字方塊 117">
            <a:extLst>
              <a:ext uri="{FF2B5EF4-FFF2-40B4-BE49-F238E27FC236}">
                <a16:creationId xmlns:a16="http://schemas.microsoft.com/office/drawing/2014/main" id="{A1019ACA-4D3E-9864-3447-EAE022147E8E}"/>
              </a:ext>
            </a:extLst>
          </p:cNvPr>
          <p:cNvSpPr txBox="1"/>
          <p:nvPr/>
        </p:nvSpPr>
        <p:spPr>
          <a:xfrm>
            <a:off x="6528165" y="1205195"/>
            <a:ext cx="13667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1600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Hitrust</a:t>
            </a:r>
            <a:r>
              <a:rPr lang="zh-TW" altLang="en-US" sz="1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</a:t>
            </a:r>
            <a:endParaRPr lang="en-US" altLang="zh-TW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22" name="文字方塊 121">
            <a:extLst>
              <a:ext uri="{FF2B5EF4-FFF2-40B4-BE49-F238E27FC236}">
                <a16:creationId xmlns:a16="http://schemas.microsoft.com/office/drawing/2014/main" id="{A7AA9921-249D-5415-C5D2-D870631CAF3B}"/>
              </a:ext>
            </a:extLst>
          </p:cNvPr>
          <p:cNvSpPr txBox="1"/>
          <p:nvPr/>
        </p:nvSpPr>
        <p:spPr>
          <a:xfrm>
            <a:off x="6446139" y="4081289"/>
            <a:ext cx="1366776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1600" dirty="0" err="1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Hitrust</a:t>
            </a:r>
            <a:r>
              <a:rPr lang="zh-TW" altLang="en-US" sz="1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</a:t>
            </a:r>
            <a:endParaRPr lang="en-US" altLang="zh-TW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28" name="文字方塊 127">
            <a:extLst>
              <a:ext uri="{FF2B5EF4-FFF2-40B4-BE49-F238E27FC236}">
                <a16:creationId xmlns:a16="http://schemas.microsoft.com/office/drawing/2014/main" id="{B9C314EF-841E-C870-A089-649D562F784C}"/>
              </a:ext>
            </a:extLst>
          </p:cNvPr>
          <p:cNvSpPr txBox="1"/>
          <p:nvPr/>
        </p:nvSpPr>
        <p:spPr>
          <a:xfrm>
            <a:off x="1313424" y="3170348"/>
            <a:ext cx="1114783" cy="33855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en-US" altLang="zh-TW" sz="160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Request</a:t>
            </a:r>
          </a:p>
        </p:txBody>
      </p:sp>
      <p:grpSp>
        <p:nvGrpSpPr>
          <p:cNvPr id="47" name="群組 46">
            <a:extLst>
              <a:ext uri="{FF2B5EF4-FFF2-40B4-BE49-F238E27FC236}">
                <a16:creationId xmlns:a16="http://schemas.microsoft.com/office/drawing/2014/main" id="{DD198F1E-67B6-4C28-9CB8-EB70CA370D10}"/>
              </a:ext>
            </a:extLst>
          </p:cNvPr>
          <p:cNvGrpSpPr/>
          <p:nvPr/>
        </p:nvGrpSpPr>
        <p:grpSpPr>
          <a:xfrm>
            <a:off x="6500748" y="4094972"/>
            <a:ext cx="4861162" cy="2267834"/>
            <a:chOff x="6500748" y="4094972"/>
            <a:chExt cx="4861162" cy="2267834"/>
          </a:xfrm>
        </p:grpSpPr>
        <p:pic>
          <p:nvPicPr>
            <p:cNvPr id="119" name="圖片 118">
              <a:extLst>
                <a:ext uri="{FF2B5EF4-FFF2-40B4-BE49-F238E27FC236}">
                  <a16:creationId xmlns:a16="http://schemas.microsoft.com/office/drawing/2014/main" id="{12A7CA2F-4B32-53B4-7D1E-81B72EBE2138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6500748" y="4094972"/>
              <a:ext cx="4723762" cy="2228921"/>
            </a:xfrm>
            <a:prstGeom prst="rect">
              <a:avLst/>
            </a:prstGeom>
          </p:spPr>
        </p:pic>
        <p:sp>
          <p:nvSpPr>
            <p:cNvPr id="20" name="矩形 19">
              <a:extLst>
                <a:ext uri="{FF2B5EF4-FFF2-40B4-BE49-F238E27FC236}">
                  <a16:creationId xmlns:a16="http://schemas.microsoft.com/office/drawing/2014/main" id="{32606405-C197-73E7-72B1-8DDC599E3608}"/>
                </a:ext>
              </a:extLst>
            </p:cNvPr>
            <p:cNvSpPr/>
            <p:nvPr/>
          </p:nvSpPr>
          <p:spPr>
            <a:xfrm>
              <a:off x="7195506" y="5976728"/>
              <a:ext cx="4166404" cy="386078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  <p:sp>
          <p:nvSpPr>
            <p:cNvPr id="21" name="矩形 20">
              <a:extLst>
                <a:ext uri="{FF2B5EF4-FFF2-40B4-BE49-F238E27FC236}">
                  <a16:creationId xmlns:a16="http://schemas.microsoft.com/office/drawing/2014/main" id="{07851E1C-F61C-C69B-08D6-65D0F4BEAEF9}"/>
                </a:ext>
              </a:extLst>
            </p:cNvPr>
            <p:cNvSpPr/>
            <p:nvPr/>
          </p:nvSpPr>
          <p:spPr>
            <a:xfrm>
              <a:off x="6642030" y="5594593"/>
              <a:ext cx="2249049" cy="66345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zh-TW" altLang="en-US" dirty="0"/>
            </a:p>
          </p:txBody>
        </p:sp>
      </p:grpSp>
      <p:sp>
        <p:nvSpPr>
          <p:cNvPr id="22" name="矩形 21">
            <a:extLst>
              <a:ext uri="{FF2B5EF4-FFF2-40B4-BE49-F238E27FC236}">
                <a16:creationId xmlns:a16="http://schemas.microsoft.com/office/drawing/2014/main" id="{EF8503F7-8260-227B-190B-A8C27C687E6E}"/>
              </a:ext>
            </a:extLst>
          </p:cNvPr>
          <p:cNvSpPr/>
          <p:nvPr/>
        </p:nvSpPr>
        <p:spPr>
          <a:xfrm>
            <a:off x="6952313" y="5679896"/>
            <a:ext cx="2249049" cy="66345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 dirty="0"/>
          </a:p>
        </p:txBody>
      </p:sp>
      <p:sp>
        <p:nvSpPr>
          <p:cNvPr id="121" name="矩形 120">
            <a:extLst>
              <a:ext uri="{FF2B5EF4-FFF2-40B4-BE49-F238E27FC236}">
                <a16:creationId xmlns:a16="http://schemas.microsoft.com/office/drawing/2014/main" id="{1355F276-5C75-D77F-C6F0-898D24771587}"/>
              </a:ext>
            </a:extLst>
          </p:cNvPr>
          <p:cNvSpPr/>
          <p:nvPr/>
        </p:nvSpPr>
        <p:spPr>
          <a:xfrm>
            <a:off x="6460078" y="4059110"/>
            <a:ext cx="4838679" cy="2057653"/>
          </a:xfrm>
          <a:prstGeom prst="rect">
            <a:avLst/>
          </a:prstGeom>
          <a:noFill/>
          <a:ln w="3175">
            <a:solidFill>
              <a:schemeClr val="tx1">
                <a:lumMod val="95000"/>
                <a:lumOff val="5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kumimoji="1" lang="zh-TW" altLang="en-US" sz="1400" dirty="0"/>
          </a:p>
        </p:txBody>
      </p:sp>
      <p:sp>
        <p:nvSpPr>
          <p:cNvPr id="5" name="矩形 4">
            <a:extLst>
              <a:ext uri="{FF2B5EF4-FFF2-40B4-BE49-F238E27FC236}">
                <a16:creationId xmlns:a16="http://schemas.microsoft.com/office/drawing/2014/main" id="{ECA86029-E8B0-A0FC-4C47-7B4433972DC7}"/>
              </a:ext>
            </a:extLst>
          </p:cNvPr>
          <p:cNvSpPr/>
          <p:nvPr/>
        </p:nvSpPr>
        <p:spPr>
          <a:xfrm>
            <a:off x="5915962" y="3958285"/>
            <a:ext cx="5508776" cy="2263889"/>
          </a:xfrm>
          <a:prstGeom prst="rect">
            <a:avLst/>
          </a:prstGeom>
          <a:noFill/>
          <a:ln w="28575">
            <a:solidFill>
              <a:schemeClr val="tx1"/>
            </a:solidFill>
            <a:prstDash val="solid"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marL="0" indent="0" algn="ctr">
              <a:buNone/>
            </a:pPr>
            <a:endParaRPr lang="en-US" altLang="zh-TW" sz="800" dirty="0">
              <a:solidFill>
                <a:schemeClr val="tx1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 algn="ctr">
              <a:buNone/>
            </a:pP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cxnSp>
        <p:nvCxnSpPr>
          <p:cNvPr id="23" name="肘形接點 22">
            <a:extLst>
              <a:ext uri="{FF2B5EF4-FFF2-40B4-BE49-F238E27FC236}">
                <a16:creationId xmlns:a16="http://schemas.microsoft.com/office/drawing/2014/main" id="{A501D6AB-836B-908F-6E23-D20966D59C66}"/>
              </a:ext>
            </a:extLst>
          </p:cNvPr>
          <p:cNvCxnSpPr>
            <a:cxnSpLocks/>
          </p:cNvCxnSpPr>
          <p:nvPr/>
        </p:nvCxnSpPr>
        <p:spPr>
          <a:xfrm rot="16200000" flipV="1">
            <a:off x="7996834" y="3695994"/>
            <a:ext cx="1501829" cy="329899"/>
          </a:xfrm>
          <a:prstGeom prst="bentConnector3">
            <a:avLst>
              <a:gd name="adj1" fmla="val 52591"/>
            </a:avLst>
          </a:prstGeom>
          <a:ln w="12700">
            <a:solidFill>
              <a:srgbClr val="00B0F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3764523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C4434130-64BD-28C6-A4AC-789B25CA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03507"/>
            <a:ext cx="10002741" cy="5023832"/>
          </a:xfrm>
        </p:spPr>
        <p:txBody>
          <a:bodyPr vert="horz" lIns="91440" tIns="45720" rIns="91440" bIns="45720" rtlCol="0" anchor="t">
            <a:normAutofit lnSpcReduction="10000"/>
          </a:bodyPr>
          <a:lstStyle/>
          <a:p>
            <a:pPr marL="0" indent="0">
              <a:buNone/>
            </a:pPr>
            <a:r>
              <a:rPr lang="zh-TW" altLang="en-US" sz="2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前提條件：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異地的服務網路互通</a:t>
            </a:r>
            <a:endParaRPr lang="en-US" altLang="zh-TW" sz="26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AutoNum type="arabicPeriod"/>
            </a:pPr>
            <a:r>
              <a:rPr lang="en-US" altLang="zh-TW" sz="2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AI</a:t>
            </a:r>
            <a:r>
              <a:rPr lang="zh-TW" altLang="en-US" sz="2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模型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風險預測準確度</a:t>
            </a: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資料來源：</a:t>
            </a:r>
            <a:r>
              <a:rPr lang="en-US" altLang="zh-TW" sz="22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解決方式：建立</a:t>
            </a:r>
            <a:r>
              <a:rPr lang="en-US" altLang="zh-TW" sz="22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cluster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異地叢集 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(A-S)</a:t>
            </a:r>
          </a:p>
          <a:p>
            <a:pPr lvl="1"/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2. </a:t>
            </a:r>
            <a:r>
              <a:rPr lang="en-US" altLang="zh-TW" sz="2200" b="1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Diia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推論準確性</a:t>
            </a:r>
            <a:endParaRPr lang="en-US" altLang="zh-TW" sz="2200" b="1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資料來源：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PostgreSQL</a:t>
            </a: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解決方式：建立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PostgreSQL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異地叢集 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(A-S 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或 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A-A)</a:t>
            </a:r>
          </a:p>
          <a:p>
            <a:pPr marL="0" indent="0">
              <a:buNone/>
            </a:pP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3.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en-US" altLang="zh-TW" sz="22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Grafana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報表</a:t>
            </a: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資料來源：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Elasticsearch</a:t>
            </a:r>
          </a:p>
          <a:p>
            <a:pPr lvl="1"/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解決方式：因</a:t>
            </a:r>
            <a:r>
              <a:rPr lang="en-US" altLang="zh-TW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Elasticsearch</a:t>
            </a:r>
            <a:r>
              <a:rPr lang="zh-TW" altLang="en-US" sz="22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僅收集資料，不影響交易，可異地備份就好</a:t>
            </a:r>
            <a:endParaRPr lang="en-US" altLang="zh-TW" sz="22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8D304B6-9960-499A-A764-5D63B1AE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pPr/>
              <a:t>4</a:t>
            </a:fld>
            <a:endParaRPr lang="zh-TW" alt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B4C60C2-880C-E16C-48CF-222B0F3A3120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4" name="標題 7">
            <a:extLst>
              <a:ext uri="{FF2B5EF4-FFF2-40B4-BE49-F238E27FC236}">
                <a16:creationId xmlns:a16="http://schemas.microsoft.com/office/drawing/2014/main" id="{DA8DB72C-3B3E-081A-6008-AA9C7916557C}"/>
              </a:ext>
            </a:extLst>
          </p:cNvPr>
          <p:cNvSpPr txBox="1">
            <a:spLocks/>
          </p:cNvSpPr>
          <p:nvPr/>
        </p:nvSpPr>
        <p:spPr>
          <a:xfrm>
            <a:off x="820291" y="352795"/>
            <a:ext cx="5338864" cy="600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rgbClr val="8C1D36"/>
                </a:solidFill>
                <a:latin typeface="Simhei"/>
                <a:ea typeface="Simhei"/>
                <a:cs typeface="Simhei"/>
              </a:defRPr>
            </a:lvl1pPr>
          </a:lstStyle>
          <a:p>
            <a:pPr>
              <a:lnSpc>
                <a:spcPct val="105000"/>
              </a:lnSpc>
            </a:pP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異地服務影響</a:t>
            </a:r>
          </a:p>
        </p:txBody>
      </p:sp>
    </p:spTree>
    <p:extLst>
      <p:ext uri="{BB962C8B-B14F-4D97-AF65-F5344CB8AC3E}">
        <p14:creationId xmlns:p14="http://schemas.microsoft.com/office/powerpoint/2010/main" val="88348818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內容版面配置區 8">
            <a:extLst>
              <a:ext uri="{FF2B5EF4-FFF2-40B4-BE49-F238E27FC236}">
                <a16:creationId xmlns:a16="http://schemas.microsoft.com/office/drawing/2014/main" id="{C4434130-64BD-28C6-A4AC-789B25CA00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29467" y="1304014"/>
            <a:ext cx="10515600" cy="5188860"/>
          </a:xfrm>
        </p:spPr>
        <p:txBody>
          <a:bodyPr vert="horz" lIns="91440" tIns="45720" rIns="91440" bIns="45720" rtlCol="0" anchor="t">
            <a:noAutofit/>
          </a:bodyPr>
          <a:lstStyle/>
          <a:p>
            <a:pPr marL="0" indent="0">
              <a:buNone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待確認：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異地兩站點</a:t>
            </a:r>
            <a:r>
              <a:rPr lang="zh-TW" altLang="en-US" sz="2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網路是否互通</a:t>
            </a:r>
            <a:r>
              <a:rPr lang="en-US" altLang="zh-TW" sz="2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異地兩站點</a:t>
            </a:r>
            <a:r>
              <a:rPr lang="zh-TW" altLang="en-US" sz="20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網路延遲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多長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前段分流是否需擴增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台中新站點環境（機器數量）及資源確認（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CPU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、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MEM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）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9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準備工作：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台中新站點佈署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SOP</a:t>
            </a: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監控服務開發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服務連線設定修改或加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proxy</a:t>
            </a:r>
          </a:p>
          <a:p>
            <a:pPr marL="457200" indent="-457200">
              <a:buFont typeface="+mj-lt"/>
              <a:buAutoNum type="arabicPeriod"/>
            </a:pPr>
            <a:r>
              <a:rPr lang="en-US" altLang="zh-TW" sz="2000" dirty="0" err="1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cluster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架構修改及驅動腳本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Docker compose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腳本修改、</a:t>
            </a:r>
            <a:r>
              <a:rPr lang="en-US" altLang="zh-TW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image</a:t>
            </a: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修改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r>
              <a:rPr lang="zh-TW" altLang="en-US" sz="20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測試驗證及效能優化調整</a:t>
            </a:r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457200" indent="-457200">
              <a:buFont typeface="+mj-lt"/>
              <a:buAutoNum type="arabicPeriod"/>
            </a:pPr>
            <a:endParaRPr lang="en-US" altLang="zh-TW" sz="24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endParaRPr lang="en-US" altLang="zh-TW" sz="20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8D304B6-9960-499A-A764-5D63B1AE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0AEF297-46A3-41BE-BBB4-5F8CC175BE30}" type="slidenum">
              <a:rPr lang="zh-TW" altLang="en-US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pPr/>
              <a:t>5</a:t>
            </a:fld>
            <a:endParaRPr lang="zh-TW" altLang="en-US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2B4C60C2-880C-E16C-48CF-222B0F3A3120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5" name="標題 7">
            <a:extLst>
              <a:ext uri="{FF2B5EF4-FFF2-40B4-BE49-F238E27FC236}">
                <a16:creationId xmlns:a16="http://schemas.microsoft.com/office/drawing/2014/main" id="{CA9CD62A-C476-004E-1053-7B148DCFE658}"/>
              </a:ext>
            </a:extLst>
          </p:cNvPr>
          <p:cNvSpPr txBox="1">
            <a:spLocks/>
          </p:cNvSpPr>
          <p:nvPr/>
        </p:nvSpPr>
        <p:spPr>
          <a:xfrm>
            <a:off x="820291" y="352795"/>
            <a:ext cx="5338864" cy="60078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0" kern="1200">
                <a:solidFill>
                  <a:srgbClr val="8C1D36"/>
                </a:solidFill>
                <a:latin typeface="Simhei"/>
                <a:ea typeface="Simhei"/>
                <a:cs typeface="Simhei"/>
              </a:defRPr>
            </a:lvl1pPr>
          </a:lstStyle>
          <a:p>
            <a:pPr>
              <a:lnSpc>
                <a:spcPct val="105000"/>
              </a:lnSpc>
            </a:pP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確認項目及準備工作</a:t>
            </a:r>
          </a:p>
        </p:txBody>
      </p:sp>
    </p:spTree>
    <p:extLst>
      <p:ext uri="{BB962C8B-B14F-4D97-AF65-F5344CB8AC3E}">
        <p14:creationId xmlns:p14="http://schemas.microsoft.com/office/powerpoint/2010/main" val="1398663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圖片 14">
            <a:extLst>
              <a:ext uri="{FF2B5EF4-FFF2-40B4-BE49-F238E27FC236}">
                <a16:creationId xmlns:a16="http://schemas.microsoft.com/office/drawing/2014/main" id="{CEBBA57B-036B-D5E8-1EBA-C83D7000987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87642" y="2598243"/>
            <a:ext cx="7539386" cy="3713329"/>
          </a:xfrm>
          <a:prstGeom prst="rect">
            <a:avLst/>
          </a:prstGeom>
        </p:spPr>
      </p:pic>
      <p:sp>
        <p:nvSpPr>
          <p:cNvPr id="2" name="投影片編號版面配置區 1">
            <a:extLst>
              <a:ext uri="{FF2B5EF4-FFF2-40B4-BE49-F238E27FC236}">
                <a16:creationId xmlns:a16="http://schemas.microsoft.com/office/drawing/2014/main" id="{08D304B6-9960-499A-A764-5D63B1AE7C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756842" y="6356350"/>
            <a:ext cx="1596957" cy="365125"/>
          </a:xfrm>
        </p:spPr>
        <p:txBody>
          <a:bodyPr/>
          <a:lstStyle/>
          <a:p>
            <a:fld id="{50AEF297-46A3-41BE-BBB4-5F8CC175BE30}" type="slidenum">
              <a:rPr lang="zh-TW" altLang="en-US" smtClean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pPr/>
              <a:t>6</a:t>
            </a:fld>
            <a:endParaRPr lang="zh-TW" altLang="en-US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3" name="矩形 2">
            <a:extLst>
              <a:ext uri="{FF2B5EF4-FFF2-40B4-BE49-F238E27FC236}">
                <a16:creationId xmlns:a16="http://schemas.microsoft.com/office/drawing/2014/main" id="{00177807-7E56-A245-3313-869E9221A456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8" name="標題 7">
            <a:extLst>
              <a:ext uri="{FF2B5EF4-FFF2-40B4-BE49-F238E27FC236}">
                <a16:creationId xmlns:a16="http://schemas.microsoft.com/office/drawing/2014/main" id="{82C3802C-D81B-456E-A20D-E23A9A0FA8C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lnSpc>
                <a:spcPct val="105000"/>
              </a:lnSpc>
            </a:pPr>
            <a:r>
              <a:rPr lang="en-US" altLang="zh-TW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Cluster</a:t>
            </a: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異地方案</a:t>
            </a:r>
          </a:p>
        </p:txBody>
      </p:sp>
      <p:sp>
        <p:nvSpPr>
          <p:cNvPr id="6" name="文字方塊 5">
            <a:extLst>
              <a:ext uri="{FF2B5EF4-FFF2-40B4-BE49-F238E27FC236}">
                <a16:creationId xmlns:a16="http://schemas.microsoft.com/office/drawing/2014/main" id="{D9831098-C127-FF28-7209-F1FDA1A19F2A}"/>
              </a:ext>
            </a:extLst>
          </p:cNvPr>
          <p:cNvSpPr txBox="1"/>
          <p:nvPr/>
        </p:nvSpPr>
        <p:spPr>
          <a:xfrm>
            <a:off x="670397" y="1336119"/>
            <a:ext cx="7728535" cy="135421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TW" altLang="en-US" b="1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需求：</a:t>
            </a:r>
            <a:endParaRPr lang="en-US" altLang="zh-TW" b="1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平常只用</a:t>
            </a:r>
            <a:r>
              <a:rPr lang="en-US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</a:t>
            </a:r>
            <a:r>
              <a:rPr lang="en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</a:t>
            </a:r>
            <a:r>
              <a:rPr lang="zh-TW" altLang="en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 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掛了就人工切到 </a:t>
            </a:r>
            <a:r>
              <a:rPr lang="en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</a:t>
            </a: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兩區 </a:t>
            </a:r>
            <a:r>
              <a:rPr lang="en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資料一致性</a:t>
            </a:r>
            <a:endParaRPr lang="en-US" altLang="zh-TW" sz="1600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342900" indent="-342900">
              <a:buFont typeface="+mj-lt"/>
              <a:buAutoNum type="arabicPeriod"/>
            </a:pP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避免網路延遲 </a:t>
            </a:r>
            <a:r>
              <a:rPr lang="en-US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latency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影響整體效能，Ｂ區的 </a:t>
            </a:r>
            <a:r>
              <a:rPr lang="en-US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平時只同步資料</a:t>
            </a:r>
            <a:r>
              <a:rPr lang="en-US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(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冷備份</a:t>
            </a:r>
            <a:r>
              <a:rPr lang="en-US" altLang="zh-TW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)</a:t>
            </a:r>
            <a:r>
              <a:rPr lang="zh-TW" altLang="en-US" sz="16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，切換時才以腳本啟用</a:t>
            </a:r>
            <a:endParaRPr lang="en-US" altLang="zh-TW" sz="1600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7755089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899265-035B-2567-BFF0-CCA92C19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118-899F-4444-9ECE-DBC07DE8F5B8}" type="slidenum">
              <a:rPr kumimoji="1" lang="zh-TW" altLang="en-US" smtClean="0"/>
              <a:pPr/>
              <a:t>7</a:t>
            </a:fld>
            <a:endParaRPr kumimoji="1" lang="zh-TW" altLang="en-US"/>
          </a:p>
        </p:txBody>
      </p:sp>
      <p:sp>
        <p:nvSpPr>
          <p:cNvPr id="7" name="內容版面配置區 8">
            <a:extLst>
              <a:ext uri="{FF2B5EF4-FFF2-40B4-BE49-F238E27FC236}">
                <a16:creationId xmlns:a16="http://schemas.microsoft.com/office/drawing/2014/main" id="{746A7E89-7AB4-C0A3-5CC0-A2D434EEE81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68485" y="1227655"/>
            <a:ext cx="10685885" cy="1577185"/>
          </a:xfrm>
        </p:spPr>
        <p:txBody>
          <a:bodyPr vert="horz" lIns="91440" tIns="45720" rIns="91440" bIns="45720" rtlCol="0" anchor="t">
            <a:normAutofit/>
          </a:bodyPr>
          <a:lstStyle/>
          <a:p>
            <a:pPr marL="0" indent="0">
              <a:buNone/>
            </a:pP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１個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cluster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 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 : 3 master 3 slave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、Ｂ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: 3 slave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，加</a:t>
            </a:r>
            <a:r>
              <a:rPr lang="zh-TW" altLang="en-US" sz="1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監控服務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（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API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觸發腳本控制）</a:t>
            </a: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marL="0" indent="0">
              <a:buNone/>
            </a:pP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切換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方式：</a:t>
            </a: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自動：監控服務發現Ａ集群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fail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，自動啟用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</a:t>
            </a: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  <a:p>
            <a:pPr lvl="1"/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半人工：監控服務透過人工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API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驅動腳本，將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B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區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slave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升為</a:t>
            </a:r>
            <a:r>
              <a: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master</a:t>
            </a:r>
            <a:r>
              <a:rPr lang="zh-TW" altLang="en-US" sz="1600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提供服務</a:t>
            </a:r>
            <a:endParaRPr lang="en-US" altLang="zh-TW" sz="1600" dirty="0"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105C556-595C-EFC8-9735-A130F17960B8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grpSp>
        <p:nvGrpSpPr>
          <p:cNvPr id="52" name="群組 51">
            <a:extLst>
              <a:ext uri="{FF2B5EF4-FFF2-40B4-BE49-F238E27FC236}">
                <a16:creationId xmlns:a16="http://schemas.microsoft.com/office/drawing/2014/main" id="{972521F1-C6B9-A5FA-65AF-28126259531A}"/>
              </a:ext>
            </a:extLst>
          </p:cNvPr>
          <p:cNvGrpSpPr/>
          <p:nvPr/>
        </p:nvGrpSpPr>
        <p:grpSpPr>
          <a:xfrm>
            <a:off x="3784746" y="2915390"/>
            <a:ext cx="4189979" cy="3577484"/>
            <a:chOff x="3149499" y="2926872"/>
            <a:chExt cx="4189979" cy="3577484"/>
          </a:xfrm>
        </p:grpSpPr>
        <p:sp>
          <p:nvSpPr>
            <p:cNvPr id="9" name="矩形 8">
              <a:extLst>
                <a:ext uri="{FF2B5EF4-FFF2-40B4-BE49-F238E27FC236}">
                  <a16:creationId xmlns:a16="http://schemas.microsoft.com/office/drawing/2014/main" id="{92744543-6BA6-BA6B-86FA-581E2CE597F1}"/>
                </a:ext>
              </a:extLst>
            </p:cNvPr>
            <p:cNvSpPr/>
            <p:nvPr/>
          </p:nvSpPr>
          <p:spPr>
            <a:xfrm>
              <a:off x="3394953" y="4591460"/>
              <a:ext cx="816431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master</a:t>
              </a:r>
              <a:endParaRPr kumimoji="1" lang="zh-TW" altLang="en-US" sz="1600" dirty="0"/>
            </a:p>
          </p:txBody>
        </p:sp>
        <p:sp>
          <p:nvSpPr>
            <p:cNvPr id="10" name="矩形 9">
              <a:extLst>
                <a:ext uri="{FF2B5EF4-FFF2-40B4-BE49-F238E27FC236}">
                  <a16:creationId xmlns:a16="http://schemas.microsoft.com/office/drawing/2014/main" id="{D284AB69-1F9B-F9C4-389A-ACFFBAE04A43}"/>
                </a:ext>
              </a:extLst>
            </p:cNvPr>
            <p:cNvSpPr/>
            <p:nvPr/>
          </p:nvSpPr>
          <p:spPr>
            <a:xfrm>
              <a:off x="3394953" y="5100784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master</a:t>
              </a:r>
              <a:endParaRPr kumimoji="1" lang="zh-TW" altLang="en-US" sz="1600" dirty="0"/>
            </a:p>
          </p:txBody>
        </p:sp>
        <p:sp>
          <p:nvSpPr>
            <p:cNvPr id="11" name="矩形 10">
              <a:extLst>
                <a:ext uri="{FF2B5EF4-FFF2-40B4-BE49-F238E27FC236}">
                  <a16:creationId xmlns:a16="http://schemas.microsoft.com/office/drawing/2014/main" id="{31DB01C3-5FEC-8C31-B4B3-BB388EDFA31B}"/>
                </a:ext>
              </a:extLst>
            </p:cNvPr>
            <p:cNvSpPr/>
            <p:nvPr/>
          </p:nvSpPr>
          <p:spPr>
            <a:xfrm>
              <a:off x="3394953" y="5580924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master</a:t>
              </a:r>
              <a:endParaRPr kumimoji="1" lang="zh-TW" altLang="en-US" sz="1600" dirty="0"/>
            </a:p>
          </p:txBody>
        </p:sp>
        <p:sp>
          <p:nvSpPr>
            <p:cNvPr id="12" name="矩形 11">
              <a:extLst>
                <a:ext uri="{FF2B5EF4-FFF2-40B4-BE49-F238E27FC236}">
                  <a16:creationId xmlns:a16="http://schemas.microsoft.com/office/drawing/2014/main" id="{BE375A83-B0AB-8BBD-889A-AB3B02769481}"/>
                </a:ext>
              </a:extLst>
            </p:cNvPr>
            <p:cNvSpPr/>
            <p:nvPr/>
          </p:nvSpPr>
          <p:spPr>
            <a:xfrm>
              <a:off x="3149499" y="4234987"/>
              <a:ext cx="2438400" cy="1824440"/>
            </a:xfrm>
            <a:prstGeom prst="rect">
              <a:avLst/>
            </a:prstGeom>
            <a:noFill/>
            <a:ln w="28575">
              <a:solidFill>
                <a:schemeClr val="accent2">
                  <a:lumMod val="60000"/>
                  <a:lumOff val="40000"/>
                </a:schemeClr>
              </a:solidFill>
              <a:prstDash val="lg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</p:txBody>
        </p:sp>
        <p:sp>
          <p:nvSpPr>
            <p:cNvPr id="13" name="矩形 12">
              <a:extLst>
                <a:ext uri="{FF2B5EF4-FFF2-40B4-BE49-F238E27FC236}">
                  <a16:creationId xmlns:a16="http://schemas.microsoft.com/office/drawing/2014/main" id="{3FD832CA-37C2-29B1-A87D-6DEEDC2056C6}"/>
                </a:ext>
              </a:extLst>
            </p:cNvPr>
            <p:cNvSpPr/>
            <p:nvPr/>
          </p:nvSpPr>
          <p:spPr>
            <a:xfrm>
              <a:off x="4600752" y="4591460"/>
              <a:ext cx="816431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sp>
          <p:nvSpPr>
            <p:cNvPr id="14" name="矩形 13">
              <a:extLst>
                <a:ext uri="{FF2B5EF4-FFF2-40B4-BE49-F238E27FC236}">
                  <a16:creationId xmlns:a16="http://schemas.microsoft.com/office/drawing/2014/main" id="{A4CF0280-CF21-A23A-F900-85B3E510BA22}"/>
                </a:ext>
              </a:extLst>
            </p:cNvPr>
            <p:cNvSpPr/>
            <p:nvPr/>
          </p:nvSpPr>
          <p:spPr>
            <a:xfrm>
              <a:off x="4600752" y="5100784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sp>
          <p:nvSpPr>
            <p:cNvPr id="15" name="矩形 14">
              <a:extLst>
                <a:ext uri="{FF2B5EF4-FFF2-40B4-BE49-F238E27FC236}">
                  <a16:creationId xmlns:a16="http://schemas.microsoft.com/office/drawing/2014/main" id="{255D02EF-8087-F312-A8AF-1D020AEEC4F2}"/>
                </a:ext>
              </a:extLst>
            </p:cNvPr>
            <p:cNvSpPr/>
            <p:nvPr/>
          </p:nvSpPr>
          <p:spPr>
            <a:xfrm>
              <a:off x="4600752" y="5580924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sp>
          <p:nvSpPr>
            <p:cNvPr id="29" name="矩形 28">
              <a:extLst>
                <a:ext uri="{FF2B5EF4-FFF2-40B4-BE49-F238E27FC236}">
                  <a16:creationId xmlns:a16="http://schemas.microsoft.com/office/drawing/2014/main" id="{432223AD-B616-A39A-7C94-C87C2A851509}"/>
                </a:ext>
              </a:extLst>
            </p:cNvPr>
            <p:cNvSpPr/>
            <p:nvPr/>
          </p:nvSpPr>
          <p:spPr>
            <a:xfrm>
              <a:off x="5991037" y="4233054"/>
              <a:ext cx="1275525" cy="1824440"/>
            </a:xfrm>
            <a:prstGeom prst="rect">
              <a:avLst/>
            </a:prstGeom>
            <a:noFill/>
            <a:ln w="28575">
              <a:solidFill>
                <a:schemeClr val="accent2">
                  <a:lumMod val="60000"/>
                  <a:lumOff val="40000"/>
                </a:schemeClr>
              </a:solidFill>
              <a:prstDash val="lgDash"/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  <a:p>
              <a:pPr marL="0" indent="0" algn="ctr">
                <a:buNone/>
              </a:pPr>
              <a:endParaRPr lang="en-US" altLang="zh-TW" sz="1600" dirty="0">
                <a:latin typeface="Microsoft JhengHei" panose="020B0604030504040204" pitchFamily="34" charset="-120"/>
                <a:ea typeface="Microsoft JhengHei" panose="020B0604030504040204" pitchFamily="34" charset="-120"/>
              </a:endParaRPr>
            </a:p>
          </p:txBody>
        </p:sp>
        <p:sp>
          <p:nvSpPr>
            <p:cNvPr id="30" name="矩形 29">
              <a:extLst>
                <a:ext uri="{FF2B5EF4-FFF2-40B4-BE49-F238E27FC236}">
                  <a16:creationId xmlns:a16="http://schemas.microsoft.com/office/drawing/2014/main" id="{2CCC94D6-3128-6AC4-AFAA-3DC96A105E18}"/>
                </a:ext>
              </a:extLst>
            </p:cNvPr>
            <p:cNvSpPr/>
            <p:nvPr/>
          </p:nvSpPr>
          <p:spPr>
            <a:xfrm>
              <a:off x="6222672" y="4589527"/>
              <a:ext cx="816431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sp>
          <p:nvSpPr>
            <p:cNvPr id="31" name="矩形 30">
              <a:extLst>
                <a:ext uri="{FF2B5EF4-FFF2-40B4-BE49-F238E27FC236}">
                  <a16:creationId xmlns:a16="http://schemas.microsoft.com/office/drawing/2014/main" id="{83B798BB-1399-3A72-EA56-F09BAFD86605}"/>
                </a:ext>
              </a:extLst>
            </p:cNvPr>
            <p:cNvSpPr/>
            <p:nvPr/>
          </p:nvSpPr>
          <p:spPr>
            <a:xfrm>
              <a:off x="6222672" y="5098851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sp>
          <p:nvSpPr>
            <p:cNvPr id="32" name="矩形 31">
              <a:extLst>
                <a:ext uri="{FF2B5EF4-FFF2-40B4-BE49-F238E27FC236}">
                  <a16:creationId xmlns:a16="http://schemas.microsoft.com/office/drawing/2014/main" id="{86552401-A974-C88E-DD0D-A4859B504F73}"/>
                </a:ext>
              </a:extLst>
            </p:cNvPr>
            <p:cNvSpPr/>
            <p:nvPr/>
          </p:nvSpPr>
          <p:spPr>
            <a:xfrm>
              <a:off x="6222672" y="5578991"/>
              <a:ext cx="816432" cy="353956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600" dirty="0"/>
                <a:t>slave</a:t>
              </a:r>
              <a:endParaRPr kumimoji="1" lang="zh-TW" altLang="en-US" sz="1600" dirty="0"/>
            </a:p>
          </p:txBody>
        </p:sp>
        <p:cxnSp>
          <p:nvCxnSpPr>
            <p:cNvPr id="34" name="直線箭頭接點 33">
              <a:extLst>
                <a:ext uri="{FF2B5EF4-FFF2-40B4-BE49-F238E27FC236}">
                  <a16:creationId xmlns:a16="http://schemas.microsoft.com/office/drawing/2014/main" id="{2062E790-1098-63D5-26A1-FDD00D8239A9}"/>
                </a:ext>
              </a:extLst>
            </p:cNvPr>
            <p:cNvCxnSpPr>
              <a:cxnSpLocks/>
              <a:stCxn id="9" idx="3"/>
              <a:endCxn id="13" idx="1"/>
            </p:cNvCxnSpPr>
            <p:nvPr/>
          </p:nvCxnSpPr>
          <p:spPr>
            <a:xfrm>
              <a:off x="4211384" y="4768438"/>
              <a:ext cx="389368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直線箭頭接點 34">
              <a:extLst>
                <a:ext uri="{FF2B5EF4-FFF2-40B4-BE49-F238E27FC236}">
                  <a16:creationId xmlns:a16="http://schemas.microsoft.com/office/drawing/2014/main" id="{D5FA7E0B-7471-192C-9481-65394EB59883}"/>
                </a:ext>
              </a:extLst>
            </p:cNvPr>
            <p:cNvCxnSpPr>
              <a:cxnSpLocks/>
              <a:stCxn id="13" idx="3"/>
            </p:cNvCxnSpPr>
            <p:nvPr/>
          </p:nvCxnSpPr>
          <p:spPr>
            <a:xfrm flipV="1">
              <a:off x="5417183" y="4766505"/>
              <a:ext cx="805489" cy="19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直線箭頭接點 37">
              <a:extLst>
                <a:ext uri="{FF2B5EF4-FFF2-40B4-BE49-F238E27FC236}">
                  <a16:creationId xmlns:a16="http://schemas.microsoft.com/office/drawing/2014/main" id="{366B321C-5170-774B-8E92-6102B031E9A4}"/>
                </a:ext>
              </a:extLst>
            </p:cNvPr>
            <p:cNvCxnSpPr>
              <a:cxnSpLocks/>
              <a:stCxn id="10" idx="3"/>
              <a:endCxn id="14" idx="1"/>
            </p:cNvCxnSpPr>
            <p:nvPr/>
          </p:nvCxnSpPr>
          <p:spPr>
            <a:xfrm>
              <a:off x="4211385" y="5277762"/>
              <a:ext cx="389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直線箭頭接點 41">
              <a:extLst>
                <a:ext uri="{FF2B5EF4-FFF2-40B4-BE49-F238E27FC236}">
                  <a16:creationId xmlns:a16="http://schemas.microsoft.com/office/drawing/2014/main" id="{9EEF1E43-687C-383B-4F97-0CCC5A7C28A0}"/>
                </a:ext>
              </a:extLst>
            </p:cNvPr>
            <p:cNvCxnSpPr>
              <a:cxnSpLocks/>
              <a:stCxn id="11" idx="3"/>
              <a:endCxn id="15" idx="1"/>
            </p:cNvCxnSpPr>
            <p:nvPr/>
          </p:nvCxnSpPr>
          <p:spPr>
            <a:xfrm>
              <a:off x="4211385" y="5757902"/>
              <a:ext cx="389367" cy="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直線箭頭接點 44">
              <a:extLst>
                <a:ext uri="{FF2B5EF4-FFF2-40B4-BE49-F238E27FC236}">
                  <a16:creationId xmlns:a16="http://schemas.microsoft.com/office/drawing/2014/main" id="{3BC43AF7-4D74-BAEC-BDE9-EF41F1BB74F6}"/>
                </a:ext>
              </a:extLst>
            </p:cNvPr>
            <p:cNvCxnSpPr>
              <a:cxnSpLocks/>
              <a:stCxn id="15" idx="3"/>
              <a:endCxn id="32" idx="1"/>
            </p:cNvCxnSpPr>
            <p:nvPr/>
          </p:nvCxnSpPr>
          <p:spPr>
            <a:xfrm flipV="1">
              <a:off x="5417184" y="5755969"/>
              <a:ext cx="805488" cy="19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直線箭頭接點 47">
              <a:extLst>
                <a:ext uri="{FF2B5EF4-FFF2-40B4-BE49-F238E27FC236}">
                  <a16:creationId xmlns:a16="http://schemas.microsoft.com/office/drawing/2014/main" id="{81EC2BB6-57DF-B121-F9C4-28D1B619A859}"/>
                </a:ext>
              </a:extLst>
            </p:cNvPr>
            <p:cNvCxnSpPr>
              <a:cxnSpLocks/>
              <a:stCxn id="14" idx="3"/>
              <a:endCxn id="31" idx="1"/>
            </p:cNvCxnSpPr>
            <p:nvPr/>
          </p:nvCxnSpPr>
          <p:spPr>
            <a:xfrm flipV="1">
              <a:off x="5417184" y="5275829"/>
              <a:ext cx="805488" cy="193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53" name="文字方塊 52">
              <a:extLst>
                <a:ext uri="{FF2B5EF4-FFF2-40B4-BE49-F238E27FC236}">
                  <a16:creationId xmlns:a16="http://schemas.microsoft.com/office/drawing/2014/main" id="{B0DE50D7-ADE9-2E40-1A55-5D0B378F846F}"/>
                </a:ext>
              </a:extLst>
            </p:cNvPr>
            <p:cNvSpPr txBox="1"/>
            <p:nvPr/>
          </p:nvSpPr>
          <p:spPr>
            <a:xfrm>
              <a:off x="3869109" y="6118970"/>
              <a:ext cx="8824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dirty="0"/>
                <a:t>Zone A</a:t>
              </a:r>
              <a:endParaRPr lang="zh-TW" altLang="en-US" dirty="0"/>
            </a:p>
          </p:txBody>
        </p:sp>
        <p:sp>
          <p:nvSpPr>
            <p:cNvPr id="54" name="文字方塊 53">
              <a:extLst>
                <a:ext uri="{FF2B5EF4-FFF2-40B4-BE49-F238E27FC236}">
                  <a16:creationId xmlns:a16="http://schemas.microsoft.com/office/drawing/2014/main" id="{88F9DE87-E275-CA2C-336A-655E479B23EE}"/>
                </a:ext>
              </a:extLst>
            </p:cNvPr>
            <p:cNvSpPr txBox="1"/>
            <p:nvPr/>
          </p:nvSpPr>
          <p:spPr>
            <a:xfrm>
              <a:off x="6127556" y="6135024"/>
              <a:ext cx="882460" cy="369332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dirty="0"/>
                <a:t>Zone B</a:t>
              </a:r>
              <a:endParaRPr lang="zh-TW" altLang="en-US" dirty="0"/>
            </a:p>
          </p:txBody>
        </p:sp>
        <p:sp>
          <p:nvSpPr>
            <p:cNvPr id="5" name="矩形 4">
              <a:extLst>
                <a:ext uri="{FF2B5EF4-FFF2-40B4-BE49-F238E27FC236}">
                  <a16:creationId xmlns:a16="http://schemas.microsoft.com/office/drawing/2014/main" id="{547F73EF-B5AC-3E77-DB0E-EFF2BE350D4F}"/>
                </a:ext>
              </a:extLst>
            </p:cNvPr>
            <p:cNvSpPr/>
            <p:nvPr/>
          </p:nvSpPr>
          <p:spPr>
            <a:xfrm>
              <a:off x="4103842" y="3552473"/>
              <a:ext cx="647727" cy="41277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dirty="0"/>
                <a:t>AP</a:t>
              </a:r>
              <a:endParaRPr kumimoji="1" lang="zh-TW" altLang="en-US" dirty="0"/>
            </a:p>
          </p:txBody>
        </p:sp>
        <p:sp>
          <p:nvSpPr>
            <p:cNvPr id="6" name="矩形 5">
              <a:extLst>
                <a:ext uri="{FF2B5EF4-FFF2-40B4-BE49-F238E27FC236}">
                  <a16:creationId xmlns:a16="http://schemas.microsoft.com/office/drawing/2014/main" id="{677901E1-BD23-80A3-9E01-061EA16791F0}"/>
                </a:ext>
              </a:extLst>
            </p:cNvPr>
            <p:cNvSpPr/>
            <p:nvPr/>
          </p:nvSpPr>
          <p:spPr>
            <a:xfrm>
              <a:off x="6179059" y="3551242"/>
              <a:ext cx="647727" cy="41277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dirty="0"/>
                <a:t>AP</a:t>
              </a:r>
              <a:endParaRPr kumimoji="1" lang="zh-TW" altLang="en-US" dirty="0"/>
            </a:p>
          </p:txBody>
        </p:sp>
        <p:sp>
          <p:nvSpPr>
            <p:cNvPr id="8" name="矩形 7">
              <a:extLst>
                <a:ext uri="{FF2B5EF4-FFF2-40B4-BE49-F238E27FC236}">
                  <a16:creationId xmlns:a16="http://schemas.microsoft.com/office/drawing/2014/main" id="{062B7BAA-2B3B-12EF-6970-006270F66644}"/>
                </a:ext>
              </a:extLst>
            </p:cNvPr>
            <p:cNvSpPr/>
            <p:nvPr/>
          </p:nvSpPr>
          <p:spPr>
            <a:xfrm>
              <a:off x="4648322" y="2926872"/>
              <a:ext cx="1489060" cy="412777"/>
            </a:xfrm>
            <a:prstGeom prst="rect">
              <a:avLst/>
            </a:prstGeom>
            <a:ln>
              <a:solidFill>
                <a:schemeClr val="tx1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dirty="0"/>
                <a:t>Load Balance</a:t>
              </a:r>
              <a:endParaRPr kumimoji="1" lang="zh-TW" altLang="en-US" dirty="0"/>
            </a:p>
          </p:txBody>
        </p:sp>
        <p:cxnSp>
          <p:nvCxnSpPr>
            <p:cNvPr id="17" name="直線箭頭接點 16">
              <a:extLst>
                <a:ext uri="{FF2B5EF4-FFF2-40B4-BE49-F238E27FC236}">
                  <a16:creationId xmlns:a16="http://schemas.microsoft.com/office/drawing/2014/main" id="{0F873CF8-4C57-BD92-2E53-F437DAA3F8C8}"/>
                </a:ext>
              </a:extLst>
            </p:cNvPr>
            <p:cNvCxnSpPr>
              <a:cxnSpLocks/>
              <a:stCxn id="8" idx="2"/>
              <a:endCxn id="5" idx="0"/>
            </p:cNvCxnSpPr>
            <p:nvPr/>
          </p:nvCxnSpPr>
          <p:spPr>
            <a:xfrm flipH="1">
              <a:off x="4427706" y="3339649"/>
              <a:ext cx="965146" cy="21282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直線箭頭接點 19">
              <a:extLst>
                <a:ext uri="{FF2B5EF4-FFF2-40B4-BE49-F238E27FC236}">
                  <a16:creationId xmlns:a16="http://schemas.microsoft.com/office/drawing/2014/main" id="{AE934D75-E1A5-D250-09EA-ADA4058EA525}"/>
                </a:ext>
              </a:extLst>
            </p:cNvPr>
            <p:cNvCxnSpPr>
              <a:cxnSpLocks/>
              <a:stCxn id="5" idx="2"/>
              <a:endCxn id="12" idx="0"/>
            </p:cNvCxnSpPr>
            <p:nvPr/>
          </p:nvCxnSpPr>
          <p:spPr>
            <a:xfrm flipH="1">
              <a:off x="4368699" y="3965250"/>
              <a:ext cx="59007" cy="269737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直線箭頭接點 23">
              <a:extLst>
                <a:ext uri="{FF2B5EF4-FFF2-40B4-BE49-F238E27FC236}">
                  <a16:creationId xmlns:a16="http://schemas.microsoft.com/office/drawing/2014/main" id="{7EF739D9-D73C-2647-4229-6DDA8D55D68F}"/>
                </a:ext>
              </a:extLst>
            </p:cNvPr>
            <p:cNvCxnSpPr>
              <a:cxnSpLocks/>
              <a:stCxn id="8" idx="2"/>
              <a:endCxn id="6" idx="0"/>
            </p:cNvCxnSpPr>
            <p:nvPr/>
          </p:nvCxnSpPr>
          <p:spPr>
            <a:xfrm>
              <a:off x="5392852" y="3339649"/>
              <a:ext cx="1110071" cy="211593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直線箭頭接點 26">
              <a:extLst>
                <a:ext uri="{FF2B5EF4-FFF2-40B4-BE49-F238E27FC236}">
                  <a16:creationId xmlns:a16="http://schemas.microsoft.com/office/drawing/2014/main" id="{9A251D90-B55E-8D3B-06D3-EDE768BB28BA}"/>
                </a:ext>
              </a:extLst>
            </p:cNvPr>
            <p:cNvCxnSpPr>
              <a:cxnSpLocks/>
              <a:stCxn id="6" idx="2"/>
              <a:endCxn id="29" idx="0"/>
            </p:cNvCxnSpPr>
            <p:nvPr/>
          </p:nvCxnSpPr>
          <p:spPr>
            <a:xfrm>
              <a:off x="6502923" y="3964019"/>
              <a:ext cx="125877" cy="269035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49" name="文字方塊 48">
              <a:extLst>
                <a:ext uri="{FF2B5EF4-FFF2-40B4-BE49-F238E27FC236}">
                  <a16:creationId xmlns:a16="http://schemas.microsoft.com/office/drawing/2014/main" id="{45F9A6B2-076F-BB5F-9421-5098196A5E65}"/>
                </a:ext>
              </a:extLst>
            </p:cNvPr>
            <p:cNvSpPr txBox="1"/>
            <p:nvPr/>
          </p:nvSpPr>
          <p:spPr>
            <a:xfrm>
              <a:off x="3769236" y="4252310"/>
              <a:ext cx="1395509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Microsoft JhengHei" panose="020B0604030504040204" pitchFamily="34" charset="-120"/>
                  <a:ea typeface="Microsoft JhengHei" panose="020B0604030504040204" pitchFamily="34" charset="-120"/>
                </a:rPr>
                <a:t>Redis Cluster</a:t>
              </a:r>
              <a:endParaRPr lang="zh-TW" altLang="en-US" sz="1400" dirty="0"/>
            </a:p>
          </p:txBody>
        </p:sp>
        <p:sp>
          <p:nvSpPr>
            <p:cNvPr id="50" name="文字方塊 49">
              <a:extLst>
                <a:ext uri="{FF2B5EF4-FFF2-40B4-BE49-F238E27FC236}">
                  <a16:creationId xmlns:a16="http://schemas.microsoft.com/office/drawing/2014/main" id="{072452EA-574F-E749-F3AD-6A973813943D}"/>
                </a:ext>
              </a:extLst>
            </p:cNvPr>
            <p:cNvSpPr txBox="1"/>
            <p:nvPr/>
          </p:nvSpPr>
          <p:spPr>
            <a:xfrm>
              <a:off x="6020803" y="4250976"/>
              <a:ext cx="1318675" cy="307777"/>
            </a:xfrm>
            <a:prstGeom prst="rect">
              <a:avLst/>
            </a:prstGeom>
            <a:noFill/>
          </p:spPr>
          <p:txBody>
            <a:bodyPr wrap="square">
              <a:spAutoFit/>
            </a:bodyPr>
            <a:lstStyle/>
            <a:p>
              <a:r>
                <a:rPr lang="en-US" altLang="zh-TW" sz="1400" dirty="0">
                  <a:latin typeface="Microsoft JhengHei" panose="020B0604030504040204" pitchFamily="34" charset="-120"/>
                  <a:ea typeface="Microsoft JhengHei" panose="020B0604030504040204" pitchFamily="34" charset="-120"/>
                </a:rPr>
                <a:t>Redis Cluster</a:t>
              </a:r>
              <a:endParaRPr lang="zh-TW" altLang="en-US" sz="1400" dirty="0"/>
            </a:p>
          </p:txBody>
        </p:sp>
      </p:grpSp>
      <p:sp>
        <p:nvSpPr>
          <p:cNvPr id="57" name="標題 7">
            <a:extLst>
              <a:ext uri="{FF2B5EF4-FFF2-40B4-BE49-F238E27FC236}">
                <a16:creationId xmlns:a16="http://schemas.microsoft.com/office/drawing/2014/main" id="{DA72244D-BA8F-B940-91F2-AAABE9DD1F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89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 altLang="zh-TW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Cluster</a:t>
            </a: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異地方案</a:t>
            </a:r>
          </a:p>
        </p:txBody>
      </p:sp>
    </p:spTree>
    <p:extLst>
      <p:ext uri="{BB962C8B-B14F-4D97-AF65-F5344CB8AC3E}">
        <p14:creationId xmlns:p14="http://schemas.microsoft.com/office/powerpoint/2010/main" val="2874635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投影片編號版面配置區 3">
            <a:extLst>
              <a:ext uri="{FF2B5EF4-FFF2-40B4-BE49-F238E27FC236}">
                <a16:creationId xmlns:a16="http://schemas.microsoft.com/office/drawing/2014/main" id="{4C899265-035B-2567-BFF0-CCA92C19BEF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301A118-899F-4444-9ECE-DBC07DE8F5B8}" type="slidenum">
              <a:rPr kumimoji="1" lang="zh-TW" altLang="en-US" smtClean="0"/>
              <a:pPr/>
              <a:t>8</a:t>
            </a:fld>
            <a:endParaRPr kumimoji="1" lang="zh-TW" altLang="en-US"/>
          </a:p>
        </p:txBody>
      </p:sp>
      <p:sp>
        <p:nvSpPr>
          <p:cNvPr id="16" name="矩形 15">
            <a:extLst>
              <a:ext uri="{FF2B5EF4-FFF2-40B4-BE49-F238E27FC236}">
                <a16:creationId xmlns:a16="http://schemas.microsoft.com/office/drawing/2014/main" id="{F105C556-595C-EFC8-9735-A130F17960B8}"/>
              </a:ext>
            </a:extLst>
          </p:cNvPr>
          <p:cNvSpPr/>
          <p:nvPr/>
        </p:nvSpPr>
        <p:spPr>
          <a:xfrm>
            <a:off x="10113579" y="6372116"/>
            <a:ext cx="1876096" cy="30458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zh-TW" altLang="en-US"/>
          </a:p>
        </p:txBody>
      </p:sp>
      <p:sp>
        <p:nvSpPr>
          <p:cNvPr id="3" name="文字方塊 2">
            <a:extLst>
              <a:ext uri="{FF2B5EF4-FFF2-40B4-BE49-F238E27FC236}">
                <a16:creationId xmlns:a16="http://schemas.microsoft.com/office/drawing/2014/main" id="{79054590-7F91-8FD3-E898-E38D1479E8F6}"/>
              </a:ext>
            </a:extLst>
          </p:cNvPr>
          <p:cNvSpPr txBox="1"/>
          <p:nvPr/>
        </p:nvSpPr>
        <p:spPr>
          <a:xfrm>
            <a:off x="627203" y="3835529"/>
            <a:ext cx="483101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情境三、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恢復連線，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維持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服務，資料同時慢慢寫回到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，保持資料一致性</a:t>
            </a:r>
            <a:endParaRPr lang="en-US" altLang="zh-TW" sz="1400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sp>
        <p:nvSpPr>
          <p:cNvPr id="92" name="文字方塊 91">
            <a:extLst>
              <a:ext uri="{FF2B5EF4-FFF2-40B4-BE49-F238E27FC236}">
                <a16:creationId xmlns:a16="http://schemas.microsoft.com/office/drawing/2014/main" id="{8E15C538-3CD2-D20B-08CD-17913F00F731}"/>
              </a:ext>
            </a:extLst>
          </p:cNvPr>
          <p:cNvSpPr txBox="1"/>
          <p:nvPr/>
        </p:nvSpPr>
        <p:spPr>
          <a:xfrm>
            <a:off x="627203" y="1057697"/>
            <a:ext cx="5014840" cy="30777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情境一、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正常提供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服務，資料同步備份到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</a:t>
            </a:r>
            <a:endParaRPr lang="zh-TW" altLang="en-US" sz="1400" dirty="0"/>
          </a:p>
        </p:txBody>
      </p:sp>
      <p:pic>
        <p:nvPicPr>
          <p:cNvPr id="94" name="圖片 93">
            <a:extLst>
              <a:ext uri="{FF2B5EF4-FFF2-40B4-BE49-F238E27FC236}">
                <a16:creationId xmlns:a16="http://schemas.microsoft.com/office/drawing/2014/main" id="{F0866FB9-C4AA-C6E7-C104-6D0E7993DC2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58199" y="1471984"/>
            <a:ext cx="3070631" cy="2365046"/>
          </a:xfrm>
          <a:prstGeom prst="rect">
            <a:avLst/>
          </a:prstGeom>
        </p:spPr>
      </p:pic>
      <p:sp>
        <p:nvSpPr>
          <p:cNvPr id="96" name="文字方塊 95">
            <a:extLst>
              <a:ext uri="{FF2B5EF4-FFF2-40B4-BE49-F238E27FC236}">
                <a16:creationId xmlns:a16="http://schemas.microsoft.com/office/drawing/2014/main" id="{04308E20-7469-7853-DA62-37F91041C192}"/>
              </a:ext>
            </a:extLst>
          </p:cNvPr>
          <p:cNvSpPr txBox="1"/>
          <p:nvPr/>
        </p:nvSpPr>
        <p:spPr>
          <a:xfrm>
            <a:off x="5965476" y="1057697"/>
            <a:ext cx="5834451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情境二、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斷線，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啟用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服務，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 </a:t>
            </a:r>
            <a:r>
              <a:rPr lang="en-US" altLang="zh-TW" sz="1400" dirty="0" err="1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升為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master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提供資料讀寫服務</a:t>
            </a:r>
            <a:endParaRPr lang="en-US" altLang="zh-TW" sz="1400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129" name="圖片 128">
            <a:extLst>
              <a:ext uri="{FF2B5EF4-FFF2-40B4-BE49-F238E27FC236}">
                <a16:creationId xmlns:a16="http://schemas.microsoft.com/office/drawing/2014/main" id="{6BE54E6C-D51F-D41B-7DB7-6D579091D4F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358198" y="4417117"/>
            <a:ext cx="3070631" cy="2229939"/>
          </a:xfrm>
          <a:prstGeom prst="rect">
            <a:avLst/>
          </a:prstGeom>
        </p:spPr>
      </p:pic>
      <p:grpSp>
        <p:nvGrpSpPr>
          <p:cNvPr id="132" name="群組 131">
            <a:extLst>
              <a:ext uri="{FF2B5EF4-FFF2-40B4-BE49-F238E27FC236}">
                <a16:creationId xmlns:a16="http://schemas.microsoft.com/office/drawing/2014/main" id="{338E5F33-9F70-A17C-92E6-4AA8186FDA32}"/>
              </a:ext>
            </a:extLst>
          </p:cNvPr>
          <p:cNvGrpSpPr/>
          <p:nvPr/>
        </p:nvGrpSpPr>
        <p:grpSpPr>
          <a:xfrm>
            <a:off x="6953322" y="1580917"/>
            <a:ext cx="3070631" cy="2267252"/>
            <a:chOff x="6953322" y="1580917"/>
            <a:chExt cx="3070631" cy="2267252"/>
          </a:xfrm>
        </p:grpSpPr>
        <p:pic>
          <p:nvPicPr>
            <p:cNvPr id="128" name="圖片 127">
              <a:extLst>
                <a:ext uri="{FF2B5EF4-FFF2-40B4-BE49-F238E27FC236}">
                  <a16:creationId xmlns:a16="http://schemas.microsoft.com/office/drawing/2014/main" id="{28EC8702-F7A8-C83F-CD67-6AE893F30621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6953322" y="1580917"/>
              <a:ext cx="3070631" cy="2267252"/>
            </a:xfrm>
            <a:prstGeom prst="rect">
              <a:avLst/>
            </a:prstGeom>
          </p:spPr>
        </p:pic>
        <p:sp>
          <p:nvSpPr>
            <p:cNvPr id="130" name="矩形 129">
              <a:extLst>
                <a:ext uri="{FF2B5EF4-FFF2-40B4-BE49-F238E27FC236}">
                  <a16:creationId xmlns:a16="http://schemas.microsoft.com/office/drawing/2014/main" id="{F4EC09B2-E387-B39D-A2E0-417B24064ECF}"/>
                </a:ext>
              </a:extLst>
            </p:cNvPr>
            <p:cNvSpPr/>
            <p:nvPr/>
          </p:nvSpPr>
          <p:spPr>
            <a:xfrm>
              <a:off x="7138343" y="2577831"/>
              <a:ext cx="1488332" cy="890081"/>
            </a:xfrm>
            <a:prstGeom prst="rect">
              <a:avLst/>
            </a:prstGeom>
            <a:ln>
              <a:solidFill>
                <a:srgbClr val="FF0000"/>
              </a:solidFill>
            </a:ln>
          </p:spPr>
          <p:style>
            <a:lnRef idx="2">
              <a:schemeClr val="accent6"/>
            </a:lnRef>
            <a:fillRef idx="1">
              <a:schemeClr val="lt1"/>
            </a:fillRef>
            <a:effectRef idx="0">
              <a:schemeClr val="accent6"/>
            </a:effectRef>
            <a:fontRef idx="minor">
              <a:schemeClr val="dk1"/>
            </a:fontRef>
          </p:style>
          <p:txBody>
            <a:bodyPr rtlCol="0" anchor="ctr"/>
            <a:lstStyle/>
            <a:p>
              <a:pPr algn="ctr"/>
              <a:r>
                <a:rPr kumimoji="1" lang="en-US" altLang="zh-TW" sz="1400" dirty="0"/>
                <a:t>Disconnected</a:t>
              </a:r>
              <a:endParaRPr kumimoji="1" lang="zh-TW" altLang="en-US" sz="1400" dirty="0"/>
            </a:p>
          </p:txBody>
        </p:sp>
      </p:grpSp>
      <p:sp>
        <p:nvSpPr>
          <p:cNvPr id="131" name="文字方塊 130">
            <a:extLst>
              <a:ext uri="{FF2B5EF4-FFF2-40B4-BE49-F238E27FC236}">
                <a16:creationId xmlns:a16="http://schemas.microsoft.com/office/drawing/2014/main" id="{9AC08B5D-7FF4-2356-444D-5F8B1A9294BC}"/>
              </a:ext>
            </a:extLst>
          </p:cNvPr>
          <p:cNvSpPr txBox="1"/>
          <p:nvPr/>
        </p:nvSpPr>
        <p:spPr>
          <a:xfrm>
            <a:off x="5965477" y="3817323"/>
            <a:ext cx="5375909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indent="0">
              <a:buNone/>
            </a:pP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情境四、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 </a:t>
            </a:r>
            <a:r>
              <a:rPr lang="en-US" altLang="zh-TW" sz="1400" dirty="0" err="1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升為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master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，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AP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恢復服務，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B </a:t>
            </a:r>
            <a:r>
              <a:rPr lang="en-US" altLang="zh-TW" sz="1400" dirty="0" err="1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變為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slave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同步備份</a:t>
            </a:r>
            <a:r>
              <a:rPr lang="en-US" altLang="zh-TW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Zone A</a:t>
            </a:r>
            <a:r>
              <a:rPr lang="zh-TW" altLang="en-US" sz="1400" dirty="0">
                <a:solidFill>
                  <a:srgbClr val="44546A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資料</a:t>
            </a:r>
            <a:endParaRPr lang="en-US" altLang="zh-TW" sz="1400" dirty="0">
              <a:solidFill>
                <a:srgbClr val="44546A"/>
              </a:solidFill>
              <a:latin typeface="Microsoft JhengHei" panose="020B0604030504040204" pitchFamily="34" charset="-120"/>
              <a:ea typeface="Microsoft JhengHei" panose="020B0604030504040204" pitchFamily="34" charset="-120"/>
            </a:endParaRPr>
          </a:p>
        </p:txBody>
      </p:sp>
      <p:pic>
        <p:nvPicPr>
          <p:cNvPr id="133" name="圖片 132">
            <a:extLst>
              <a:ext uri="{FF2B5EF4-FFF2-40B4-BE49-F238E27FC236}">
                <a16:creationId xmlns:a16="http://schemas.microsoft.com/office/drawing/2014/main" id="{8F243229-CF02-6049-66C8-B868724EB6D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911569" y="4311651"/>
            <a:ext cx="3070631" cy="2365046"/>
          </a:xfrm>
          <a:prstGeom prst="rect">
            <a:avLst/>
          </a:prstGeom>
        </p:spPr>
      </p:pic>
      <p:sp>
        <p:nvSpPr>
          <p:cNvPr id="134" name="矩形 133">
            <a:extLst>
              <a:ext uri="{FF2B5EF4-FFF2-40B4-BE49-F238E27FC236}">
                <a16:creationId xmlns:a16="http://schemas.microsoft.com/office/drawing/2014/main" id="{38C439BF-D0EC-9399-487F-AC003F9834C1}"/>
              </a:ext>
            </a:extLst>
          </p:cNvPr>
          <p:cNvSpPr/>
          <p:nvPr/>
        </p:nvSpPr>
        <p:spPr>
          <a:xfrm>
            <a:off x="7333709" y="1962829"/>
            <a:ext cx="1100175" cy="303716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en-US" altLang="zh-TW" sz="1200" dirty="0"/>
              <a:t>Disconnected</a:t>
            </a:r>
            <a:endParaRPr kumimoji="1" lang="zh-TW" altLang="en-US" sz="1200" dirty="0"/>
          </a:p>
        </p:txBody>
      </p:sp>
      <p:sp>
        <p:nvSpPr>
          <p:cNvPr id="137" name="標題 7">
            <a:extLst>
              <a:ext uri="{FF2B5EF4-FFF2-40B4-BE49-F238E27FC236}">
                <a16:creationId xmlns:a16="http://schemas.microsoft.com/office/drawing/2014/main" id="{640C5C58-1CDD-37D7-9564-87EB14E140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600789"/>
          </a:xfrm>
        </p:spPr>
        <p:txBody>
          <a:bodyPr/>
          <a:lstStyle/>
          <a:p>
            <a:pPr>
              <a:lnSpc>
                <a:spcPct val="105000"/>
              </a:lnSpc>
            </a:pPr>
            <a:r>
              <a:rPr lang="en-US" altLang="zh-TW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Redis Cluster</a:t>
            </a:r>
            <a:r>
              <a:rPr lang="zh-TW" altLang="en-US" sz="2400" b="0" dirty="0">
                <a:solidFill>
                  <a:schemeClr val="tx1"/>
                </a:solidFill>
                <a:latin typeface="Microsoft JhengHei" panose="020B0604030504040204" pitchFamily="34" charset="-120"/>
                <a:ea typeface="Microsoft JhengHei" panose="020B0604030504040204" pitchFamily="34" charset="-120"/>
              </a:rPr>
              <a:t> 異地方案</a:t>
            </a:r>
          </a:p>
        </p:txBody>
      </p:sp>
    </p:spTree>
    <p:extLst>
      <p:ext uri="{BB962C8B-B14F-4D97-AF65-F5344CB8AC3E}">
        <p14:creationId xmlns:p14="http://schemas.microsoft.com/office/powerpoint/2010/main" val="808396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36635</TotalTime>
  <Words>984</Words>
  <Application>Microsoft Macintosh PowerPoint</Application>
  <PresentationFormat>寬螢幕</PresentationFormat>
  <Paragraphs>206</Paragraphs>
  <Slides>8</Slides>
  <Notes>5</Notes>
  <HiddenSlides>0</HiddenSlides>
  <MMClips>0</MMClips>
  <ScaleCrop>false</ScaleCrop>
  <HeadingPairs>
    <vt:vector size="6" baseType="variant">
      <vt:variant>
        <vt:lpstr>使用字型</vt:lpstr>
      </vt:variant>
      <vt:variant>
        <vt:i4>7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8</vt:i4>
      </vt:variant>
    </vt:vector>
  </HeadingPairs>
  <TitlesOfParts>
    <vt:vector size="16" baseType="lpstr">
      <vt:lpstr>Microsoft JhengHei</vt:lpstr>
      <vt:lpstr>Simhei</vt:lpstr>
      <vt:lpstr>Arial</vt:lpstr>
      <vt:lpstr>Avenir Next LT Pro Demi</vt:lpstr>
      <vt:lpstr>Avenir Next Medium</vt:lpstr>
      <vt:lpstr>Calibri</vt:lpstr>
      <vt:lpstr>Calibri Light</vt:lpstr>
      <vt:lpstr>Office 佈景主題</vt:lpstr>
      <vt:lpstr>PowerPoint 簡報</vt:lpstr>
      <vt:lpstr>現況架構＆流程</vt:lpstr>
      <vt:lpstr>異地架構＆流程</vt:lpstr>
      <vt:lpstr>PowerPoint 簡報</vt:lpstr>
      <vt:lpstr>PowerPoint 簡報</vt:lpstr>
      <vt:lpstr>Redis Cluster 異地方案</vt:lpstr>
      <vt:lpstr>Redis Cluster 異地方案</vt:lpstr>
      <vt:lpstr>Redis Cluster 異地方案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Kevin Chen 陳凱呈</dc:creator>
  <cp:lastModifiedBy>Microsoft Office User</cp:lastModifiedBy>
  <cp:revision>235</cp:revision>
  <cp:lastPrinted>2024-03-11T09:11:27Z</cp:lastPrinted>
  <dcterms:created xsi:type="dcterms:W3CDTF">2023-10-13T02:42:10Z</dcterms:created>
  <dcterms:modified xsi:type="dcterms:W3CDTF">2025-08-27T09:46:49Z</dcterms:modified>
</cp:coreProperties>
</file>