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3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4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5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3" r:id="rId2"/>
    <p:sldId id="292" r:id="rId3"/>
    <p:sldId id="314" r:id="rId4"/>
    <p:sldId id="317" r:id="rId5"/>
    <p:sldId id="321" r:id="rId6"/>
    <p:sldId id="318" r:id="rId7"/>
    <p:sldId id="294" r:id="rId8"/>
    <p:sldId id="295" r:id="rId9"/>
    <p:sldId id="256" r:id="rId10"/>
    <p:sldId id="287" r:id="rId11"/>
    <p:sldId id="257" r:id="rId12"/>
    <p:sldId id="315" r:id="rId13"/>
    <p:sldId id="316" r:id="rId14"/>
    <p:sldId id="285" r:id="rId15"/>
    <p:sldId id="261" r:id="rId16"/>
    <p:sldId id="264" r:id="rId17"/>
    <p:sldId id="298" r:id="rId18"/>
    <p:sldId id="297" r:id="rId19"/>
    <p:sldId id="319" r:id="rId20"/>
    <p:sldId id="296" r:id="rId21"/>
    <p:sldId id="262" r:id="rId22"/>
    <p:sldId id="267" r:id="rId23"/>
    <p:sldId id="32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0" autoAdjust="0"/>
    <p:restoredTop sz="92491" autoAdjust="0"/>
  </p:normalViewPr>
  <p:slideViewPr>
    <p:cSldViewPr snapToGrid="0">
      <p:cViewPr>
        <p:scale>
          <a:sx n="93" d="100"/>
          <a:sy n="93" d="100"/>
        </p:scale>
        <p:origin x="76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整體交易狀態統計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交易量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7E-4E9C-BD8D-68DD3BEE0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81519232"/>
        <c:axId val="18770151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成功率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0.98</c:v>
                </c:pt>
                <c:pt idx="1">
                  <c:v>0.97</c:v>
                </c:pt>
                <c:pt idx="2">
                  <c:v>0.92</c:v>
                </c:pt>
                <c:pt idx="3">
                  <c:v>0.93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A7E-4E9C-BD8D-68DD3BEE03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失敗率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0.08</c:v>
                </c:pt>
                <c:pt idx="3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A7E-4E9C-BD8D-68DD3BEE0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216224"/>
        <c:axId val="247215744"/>
      </c:lineChart>
      <c:catAx>
        <c:axId val="18815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77015168"/>
        <c:crosses val="autoZero"/>
        <c:auto val="1"/>
        <c:lblAlgn val="ctr"/>
        <c:lblOffset val="100"/>
        <c:noMultiLvlLbl val="0"/>
      </c:catAx>
      <c:valAx>
        <c:axId val="187701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81519232"/>
        <c:crosses val="autoZero"/>
        <c:crossBetween val="between"/>
      </c:valAx>
      <c:valAx>
        <c:axId val="24721574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216224"/>
        <c:crosses val="max"/>
        <c:crossBetween val="between"/>
      </c:valAx>
      <c:catAx>
        <c:axId val="247216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72157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dirty="0"/>
              <a:t>整體交易狀態統計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交易量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2A-4F9C-AAC9-1C0436E694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81519232"/>
        <c:axId val="18770151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成功率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0.98</c:v>
                </c:pt>
                <c:pt idx="1">
                  <c:v>0.97</c:v>
                </c:pt>
                <c:pt idx="2">
                  <c:v>0.92</c:v>
                </c:pt>
                <c:pt idx="3">
                  <c:v>0.93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2A-4F9C-AAC9-1C0436E694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失敗率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0.08</c:v>
                </c:pt>
                <c:pt idx="3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2A-4F9C-AAC9-1C0436E694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216224"/>
        <c:axId val="247215744"/>
      </c:lineChart>
      <c:catAx>
        <c:axId val="18815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77015168"/>
        <c:crosses val="autoZero"/>
        <c:auto val="1"/>
        <c:lblAlgn val="ctr"/>
        <c:lblOffset val="100"/>
        <c:noMultiLvlLbl val="0"/>
      </c:catAx>
      <c:valAx>
        <c:axId val="187701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81519232"/>
        <c:crosses val="autoZero"/>
        <c:crossBetween val="between"/>
      </c:valAx>
      <c:valAx>
        <c:axId val="24721574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216224"/>
        <c:crosses val="max"/>
        <c:crossBetween val="between"/>
      </c:valAx>
      <c:catAx>
        <c:axId val="247216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72157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dirty="0"/>
              <a:t>整體交易狀態統計</a:t>
            </a:r>
            <a:r>
              <a:rPr lang="en-US" altLang="zh-TW" dirty="0"/>
              <a:t>(</a:t>
            </a:r>
            <a:r>
              <a:rPr lang="zh-TW" altLang="en-US" dirty="0"/>
              <a:t>成功</a:t>
            </a:r>
            <a:r>
              <a:rPr lang="en-US" altLang="zh-TW" dirty="0"/>
              <a:t>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 - Frictionless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7-43F4-8015-A17DC31EEE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 - Challenge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7-43F4-8015-A17DC31EEE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37-43F4-8015-A17DC31EEE7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1.2</c:v>
                </c:pt>
                <c:pt idx="2">
                  <c:v>1.3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C7-4F30-BBCC-DDDC2C0A80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dirty="0"/>
              <a:t>整體交易狀態統</a:t>
            </a:r>
            <a:r>
              <a:rPr lang="zh-TW" altLang="en-US"/>
              <a:t>計</a:t>
            </a:r>
            <a:r>
              <a:rPr lang="en-US" altLang="zh-TW" dirty="0"/>
              <a:t>(</a:t>
            </a:r>
            <a:r>
              <a:rPr lang="zh-TW" altLang="en-US" dirty="0"/>
              <a:t>失敗</a:t>
            </a:r>
            <a:r>
              <a:rPr lang="en-US" altLang="zh-TW" dirty="0"/>
              <a:t>)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7-43F4-8015-A17DC31EEE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7-43F4-8015-A17DC31EEE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37-43F4-8015-A17DC31EEE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200" dirty="0"/>
              <a:t>transStatus-transStatusReason(1~79)-challengeCancel</a:t>
            </a:r>
            <a:r>
              <a:rPr lang="en-US" altLang="zh-TW" sz="1200" baseline="0" dirty="0"/>
              <a:t> </a:t>
            </a:r>
            <a:r>
              <a:rPr lang="zh-TW" altLang="en-US" sz="1200" baseline="0" dirty="0"/>
              <a:t>統計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9.4097512857801921E-2"/>
          <c:y val="0.18868993498518583"/>
          <c:w val="0.59269576095795562"/>
          <c:h val="0.680420337323238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transStatus-transStatusReason-challengeCancel1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A-794E-B0ED-806116F7FD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transStatus-transStatusReason-challengeCancel2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BA-794E-B0ED-806116F7FD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transStatus-transStatusReason-challengeCancel3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BA-794E-B0ED-806116F7F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101264794835362"/>
          <c:y val="0.18412770381657012"/>
          <c:w val="0.27687766498534838"/>
          <c:h val="0.685926020180121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200" dirty="0">
                <a:highlight>
                  <a:srgbClr val="FFFF00"/>
                </a:highlight>
              </a:rPr>
              <a:t>M</a:t>
            </a:r>
            <a:r>
              <a:rPr lang="en-US" altLang="zh-TW" sz="1200" dirty="0"/>
              <a:t>-transStatus-transStatusReason(80~99)-challengeCancel</a:t>
            </a:r>
            <a:r>
              <a:rPr lang="en-US" altLang="zh-TW" sz="1200" baseline="0" dirty="0"/>
              <a:t> </a:t>
            </a:r>
            <a:r>
              <a:rPr lang="zh-TW" altLang="en-US" sz="1200" baseline="0" dirty="0"/>
              <a:t>統計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9.4097512857801921E-2"/>
          <c:y val="0.18868993498518583"/>
          <c:w val="0.59269576095795562"/>
          <c:h val="0.680420337323238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transStatus-transStatusReason-challengeCancel1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A-794E-B0ED-806116F7FD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transStatus-transStatusReason-challengeCancel2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BA-794E-B0ED-806116F7FD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transStatus-transStatusReason-challengeCancel3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BA-794E-B0ED-806116F7F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101264794835362"/>
          <c:y val="0.18412770381657012"/>
          <c:w val="0.27687766498534838"/>
          <c:h val="0.685926020180121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dirty="0" err="1"/>
              <a:t>error_component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37-43F4-8015-A17DC31EEE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37-43F4-8015-A17DC31EEE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37-43F4-8015-A17DC31EEE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整體錯誤統計</a:t>
            </a:r>
            <a:r>
              <a:rPr lang="en-US" altLang="zh-TW" sz="1200" dirty="0"/>
              <a:t>_error message type</a:t>
            </a:r>
            <a:endParaRPr lang="en-US" sz="1200" dirty="0"/>
          </a:p>
        </c:rich>
      </c:tx>
      <c:layout>
        <c:manualLayout>
          <c:xMode val="edge"/>
          <c:yMode val="edge"/>
          <c:x val="0.3027737203632801"/>
          <c:y val="0.19871202272931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error_message_type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C9-42C8-B397-79C4D178A3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error_message_type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C9-42C8-B397-79C4D178A3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error_message_type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C9-42C8-B397-79C4D178A3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3592841383272"/>
          <c:y val="0.39053452758867174"/>
          <c:w val="0.3062209206497003"/>
          <c:h val="0.388450199302674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整體錯誤統計</a:t>
            </a:r>
            <a:r>
              <a:rPr lang="en-US" altLang="zh-TW" sz="1200" dirty="0"/>
              <a:t>_error</a:t>
            </a:r>
            <a:r>
              <a:rPr lang="en-US" altLang="zh-TW" sz="1200" baseline="0" dirty="0"/>
              <a:t> code</a:t>
            </a:r>
            <a:endParaRPr lang="en-US" sz="1200" dirty="0"/>
          </a:p>
        </c:rich>
      </c:tx>
      <c:layout>
        <c:manualLayout>
          <c:xMode val="edge"/>
          <c:yMode val="edge"/>
          <c:x val="0.32214124628261837"/>
          <c:y val="0.101640689233228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6.6351337900757257E-2"/>
          <c:y val="0.13834568364388797"/>
          <c:w val="0.61410069426576819"/>
          <c:h val="0.675390255550665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error_code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AD-4566-BE3F-B01FBA1CD5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error_code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AD-4566-BE3F-B01FBA1CD5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error_code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AD-4566-BE3F-B01FBA1CD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3592841383272"/>
          <c:y val="0.39053452758867174"/>
          <c:w val="0.3062209206497003"/>
          <c:h val="0.388450199302674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整體錯誤統計</a:t>
            </a:r>
            <a:r>
              <a:rPr lang="en-US" altLang="zh-TW" sz="1200" dirty="0"/>
              <a:t>_error</a:t>
            </a:r>
            <a:r>
              <a:rPr lang="en-US" altLang="zh-TW" sz="1200" baseline="0" dirty="0"/>
              <a:t> description</a:t>
            </a:r>
            <a:endParaRPr lang="en-US" sz="1200" dirty="0"/>
          </a:p>
        </c:rich>
      </c:tx>
      <c:layout>
        <c:manualLayout>
          <c:xMode val="edge"/>
          <c:yMode val="edge"/>
          <c:x val="0.27946695483645245"/>
          <c:y val="7.93768220871586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5.7361300678306977E-2"/>
          <c:y val="0.14944314036228745"/>
          <c:w val="0.61410069426576819"/>
          <c:h val="0.675390255550665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error_description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BA-4B6E-9307-807D4D8875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error_description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BA-4B6E-9307-807D4D8875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error_description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BA-4B6E-9307-807D4D8875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3592841383272"/>
          <c:y val="0.39053452758867174"/>
          <c:w val="0.3062209206497003"/>
          <c:h val="0.388450199302674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整體交易狀態統計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_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交易量</a:t>
            </a:r>
            <a:endParaRPr lang="en-US" sz="12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3.4188267181755869E-2"/>
          <c:y val="0.19853730237745071"/>
          <c:w val="0.85919484004018187"/>
          <c:h val="0.656883455176685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merchantName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02-4F08-8EB8-8459B05F6C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merchantName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02-4F08-8EB8-8459B05F6C8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merchantName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02-4F08-8EB8-8459B05F6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396130897190203"/>
          <c:y val="0.29000972492244392"/>
          <c:w val="0.13857403280511571"/>
          <c:h val="0.548829586200013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整體交易狀態統計</a:t>
            </a:r>
            <a:r>
              <a:rPr lang="en-US" altLang="zh-TW" sz="1200" dirty="0"/>
              <a:t>(</a:t>
            </a:r>
            <a:r>
              <a:rPr lang="zh-TW" altLang="en-US" sz="1200" dirty="0"/>
              <a:t>成功</a:t>
            </a:r>
            <a:r>
              <a:rPr lang="en-US" altLang="zh-TW" sz="1200" dirty="0"/>
              <a:t>)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 - Frictionless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17-4EC5-9531-701056C598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 - Challenge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17-4EC5-9531-701056C5987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17-4EC5-9531-701056C5987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I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1.2</c:v>
                </c:pt>
                <c:pt idx="2">
                  <c:v>1.3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617-4EC5-9531-701056C598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整體交易狀態統計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交易量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
Name 1</c:v>
                </c:pt>
                <c:pt idx="1">
                  <c:v>merchant
Name 2</c:v>
                </c:pt>
                <c:pt idx="2">
                  <c:v>merchant
Name 3</c:v>
                </c:pt>
                <c:pt idx="3">
                  <c:v>merchant
Name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82-4F45-BF2F-34CD20C07E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81519232"/>
        <c:axId val="18770151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成功率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merchant
Name 1</c:v>
                </c:pt>
                <c:pt idx="1">
                  <c:v>merchant
Name 2</c:v>
                </c:pt>
                <c:pt idx="2">
                  <c:v>merchant
Name 3</c:v>
                </c:pt>
                <c:pt idx="3">
                  <c:v>merchant
Name 4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0.98</c:v>
                </c:pt>
                <c:pt idx="1">
                  <c:v>0.97</c:v>
                </c:pt>
                <c:pt idx="2">
                  <c:v>0.92</c:v>
                </c:pt>
                <c:pt idx="3">
                  <c:v>0.93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82-4F45-BF2F-34CD20C07E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失敗率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merchant
Name 1</c:v>
                </c:pt>
                <c:pt idx="1">
                  <c:v>merchant
Name 2</c:v>
                </c:pt>
                <c:pt idx="2">
                  <c:v>merchant
Name 3</c:v>
                </c:pt>
                <c:pt idx="3">
                  <c:v>merchant
Name 4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0.08</c:v>
                </c:pt>
                <c:pt idx="3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82-4F45-BF2F-34CD20C07E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216224"/>
        <c:axId val="247215744"/>
      </c:lineChart>
      <c:catAx>
        <c:axId val="18815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77015168"/>
        <c:crosses val="autoZero"/>
        <c:auto val="1"/>
        <c:lblAlgn val="ctr"/>
        <c:lblOffset val="100"/>
        <c:noMultiLvlLbl val="0"/>
      </c:catAx>
      <c:valAx>
        <c:axId val="187701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81519232"/>
        <c:crosses val="autoZero"/>
        <c:crossBetween val="between"/>
      </c:valAx>
      <c:valAx>
        <c:axId val="24721574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216224"/>
        <c:crosses val="max"/>
        <c:crossBetween val="between"/>
      </c:valAx>
      <c:catAx>
        <c:axId val="247216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72157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排名前 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10 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商戶的排名前 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10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cardBIN 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統計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_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交易量</a:t>
            </a:r>
            <a:endParaRPr lang="en-US" sz="12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3.4188267181755869E-2"/>
          <c:y val="0.19853730237745071"/>
          <c:w val="0.85919484004018187"/>
          <c:h val="0.6568834551766858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cardBIN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merchantName 1</c:v>
                </c:pt>
                <c:pt idx="1">
                  <c:v>merchantName 2</c:v>
                </c:pt>
                <c:pt idx="2">
                  <c:v>merchantName 3</c:v>
                </c:pt>
                <c:pt idx="3">
                  <c:v>merchantName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02-4F08-8EB8-8459B05F6C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cardBIN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merchantName 1</c:v>
                </c:pt>
                <c:pt idx="1">
                  <c:v>merchantName 2</c:v>
                </c:pt>
                <c:pt idx="2">
                  <c:v>merchantName 3</c:v>
                </c:pt>
                <c:pt idx="3">
                  <c:v>merchantName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02-4F08-8EB8-8459B05F6C8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cardBIN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merchantName 1</c:v>
                </c:pt>
                <c:pt idx="1">
                  <c:v>merchantName 2</c:v>
                </c:pt>
                <c:pt idx="2">
                  <c:v>merchantName 3</c:v>
                </c:pt>
                <c:pt idx="3">
                  <c:v>merchantName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02-4F08-8EB8-8459B05F6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5396130897190203"/>
          <c:y val="0.29000972492244392"/>
          <c:w val="0.13857403280511571"/>
          <c:h val="0.548829586200013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整體交易狀態統計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_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交易量</a:t>
            </a:r>
            <a:endParaRPr lang="en-US" sz="12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merchant
Name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7A-4194-99DF-CAB3E362F0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merchant
Name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7A-4194-99DF-CAB3E362F0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merchant
Name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7A-4194-99DF-CAB3E362F0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dirty="0"/>
              <a:t>整體交易狀態統計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交易量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
Name 1</c:v>
                </c:pt>
                <c:pt idx="1">
                  <c:v>merchant
Name 2</c:v>
                </c:pt>
                <c:pt idx="2">
                  <c:v>merchant
Name 3</c:v>
                </c:pt>
                <c:pt idx="3">
                  <c:v>merchant
Name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2A-4F9C-AAC9-1C0436E694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81519232"/>
        <c:axId val="18770151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成功率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merchant
Name 1</c:v>
                </c:pt>
                <c:pt idx="1">
                  <c:v>merchant
Name 2</c:v>
                </c:pt>
                <c:pt idx="2">
                  <c:v>merchant
Name 3</c:v>
                </c:pt>
                <c:pt idx="3">
                  <c:v>merchant
Name 4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0.98</c:v>
                </c:pt>
                <c:pt idx="1">
                  <c:v>0.97</c:v>
                </c:pt>
                <c:pt idx="2">
                  <c:v>0.92</c:v>
                </c:pt>
                <c:pt idx="3">
                  <c:v>0.93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92A-4F9C-AAC9-1C0436E694D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失敗率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merchant
Name 1</c:v>
                </c:pt>
                <c:pt idx="1">
                  <c:v>merchant
Name 2</c:v>
                </c:pt>
                <c:pt idx="2">
                  <c:v>merchant
Name 3</c:v>
                </c:pt>
                <c:pt idx="3">
                  <c:v>merchant
Name 4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0.08</c:v>
                </c:pt>
                <c:pt idx="3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92A-4F9C-AAC9-1C0436E694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7216224"/>
        <c:axId val="247215744"/>
      </c:lineChart>
      <c:catAx>
        <c:axId val="1881519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77015168"/>
        <c:crosses val="autoZero"/>
        <c:auto val="1"/>
        <c:lblAlgn val="ctr"/>
        <c:lblOffset val="100"/>
        <c:noMultiLvlLbl val="0"/>
      </c:catAx>
      <c:valAx>
        <c:axId val="187701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881519232"/>
        <c:crosses val="autoZero"/>
        <c:crossBetween val="between"/>
      </c:valAx>
      <c:valAx>
        <c:axId val="24721574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247216224"/>
        <c:crosses val="max"/>
        <c:crossBetween val="between"/>
      </c:valAx>
      <c:catAx>
        <c:axId val="247216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472157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交易成功率最低前 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10 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商戶的 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cardBIN 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統計</a:t>
            </a:r>
            <a:r>
              <a:rPr lang="en-US" altLang="zh-TW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_</a:t>
            </a:r>
            <a:r>
              <a:rPr lang="zh-TW" altLang="en-US" sz="1200" b="0" i="0" u="none" strike="noStrike" kern="1200" spc="0" baseline="0" dirty="0">
                <a:solidFill>
                  <a:prstClr val="black">
                    <a:lumMod val="65000"/>
                    <a:lumOff val="35000"/>
                  </a:prstClr>
                </a:solidFill>
              </a:rPr>
              <a:t>交易量</a:t>
            </a:r>
            <a:endParaRPr lang="en-US" altLang="zh-TW" sz="1200" b="0" i="0" u="none" strike="noStrike" kern="1200" spc="0" baseline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2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cardBIN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merchantName 1</c:v>
                </c:pt>
                <c:pt idx="1">
                  <c:v>merchantName 2</c:v>
                </c:pt>
                <c:pt idx="2">
                  <c:v>merchantName 3</c:v>
                </c:pt>
                <c:pt idx="3">
                  <c:v>merchantName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7A-4194-99DF-CAB3E362F0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cardBIN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merchantName 1</c:v>
                </c:pt>
                <c:pt idx="1">
                  <c:v>merchantName 2</c:v>
                </c:pt>
                <c:pt idx="2">
                  <c:v>merchantName 3</c:v>
                </c:pt>
                <c:pt idx="3">
                  <c:v>merchantName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7A-4194-99DF-CAB3E362F05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cardBIN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merchantName 1</c:v>
                </c:pt>
                <c:pt idx="1">
                  <c:v>merchantName 2</c:v>
                </c:pt>
                <c:pt idx="2">
                  <c:v>merchantName 3</c:v>
                </c:pt>
                <c:pt idx="3">
                  <c:v>merchantName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7A-4194-99DF-CAB3E362F0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整體交易狀態統</a:t>
            </a:r>
            <a:r>
              <a:rPr lang="zh-TW" altLang="en-US" sz="1200"/>
              <a:t>計</a:t>
            </a:r>
            <a:r>
              <a:rPr lang="en-US" altLang="zh-TW" sz="1200" dirty="0"/>
              <a:t>(</a:t>
            </a:r>
            <a:r>
              <a:rPr lang="zh-TW" altLang="en-US" sz="1200" dirty="0"/>
              <a:t>失敗</a:t>
            </a:r>
            <a:r>
              <a:rPr lang="en-US" altLang="zh-TW" sz="1200" dirty="0"/>
              <a:t>)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01-4EDA-8E6E-D717411B27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01-4EDA-8E6E-D717411B27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01-4EDA-8E6E-D717411B27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200" dirty="0"/>
              <a:t>transStatus-transStatusReason(1~79)-challengeCancel</a:t>
            </a:r>
            <a:r>
              <a:rPr lang="en-US" altLang="zh-TW" sz="1200" baseline="0" dirty="0"/>
              <a:t> </a:t>
            </a:r>
            <a:r>
              <a:rPr lang="zh-TW" altLang="en-US" sz="1200" baseline="0" dirty="0"/>
              <a:t>統計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9.4097512857801921E-2"/>
          <c:y val="0.18868993498518583"/>
          <c:w val="0.59269576095795562"/>
          <c:h val="0.680420337323238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transStatus-transStatusReason-challengeCancel1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A-794E-B0ED-806116F7FD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transStatus-transStatusReason-challengeCancel2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BA-794E-B0ED-806116F7FD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transStatus-transStatusReason-challengeCancel3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BA-794E-B0ED-806116F7FD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101264794835362"/>
          <c:y val="0.18412770381657012"/>
          <c:w val="0.27687766498534838"/>
          <c:h val="0.685926020180121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100" dirty="0">
                <a:highlight>
                  <a:srgbClr val="FFFF00"/>
                </a:highlight>
              </a:rPr>
              <a:t>M</a:t>
            </a:r>
            <a:r>
              <a:rPr lang="en-US" altLang="zh-TW" sz="1100" dirty="0"/>
              <a:t> – transStatus-transStatusReason(80~99)-challengeCancel</a:t>
            </a:r>
            <a:r>
              <a:rPr lang="en-US" altLang="zh-TW" sz="1100" baseline="0" dirty="0"/>
              <a:t> </a:t>
            </a:r>
            <a:r>
              <a:rPr lang="zh-TW" altLang="en-US" sz="1100" baseline="0" dirty="0"/>
              <a:t>統計</a:t>
            </a:r>
            <a:endParaRPr lang="en-US" sz="11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9.4097512857801921E-2"/>
          <c:y val="0.18868993498518583"/>
          <c:w val="0.59269576095795562"/>
          <c:h val="0.6804203373232387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transStatus-transStatusReason-challengeCancel1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83-144F-B3FA-7D5F173272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transStatus-transStatusReason-challengeCancel2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83-144F-B3FA-7D5F1732727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transStatus-transStatusReason-challengeCancel3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83-144F-B3FA-7D5F173272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101264794835362"/>
          <c:y val="0.18412770381657012"/>
          <c:w val="0.27687766498534838"/>
          <c:h val="0.685926020180121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 sz="1200" dirty="0" err="1"/>
              <a:t>error_component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5E-4015-B251-2BEBD7DD35C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5E-4015-B251-2BEBD7DD35C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5E-4015-B251-2BEBD7DD35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894320"/>
        <c:axId val="497318560"/>
      </c:barChart>
      <c:catAx>
        <c:axId val="1047894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7318560"/>
        <c:crosses val="autoZero"/>
        <c:auto val="1"/>
        <c:lblAlgn val="ctr"/>
        <c:lblOffset val="100"/>
        <c:noMultiLvlLbl val="0"/>
      </c:catAx>
      <c:valAx>
        <c:axId val="497318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047894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整體錯誤統計</a:t>
            </a:r>
            <a:r>
              <a:rPr lang="en-US" altLang="zh-TW" sz="1200" dirty="0"/>
              <a:t>_error message type</a:t>
            </a:r>
            <a:endParaRPr lang="en-US" sz="1200" dirty="0"/>
          </a:p>
        </c:rich>
      </c:tx>
      <c:layout>
        <c:manualLayout>
          <c:xMode val="edge"/>
          <c:yMode val="edge"/>
          <c:x val="0.3027737203632801"/>
          <c:y val="0.19871202272931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error_message_type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6C-4D18-B024-4AA58D9392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error_message_type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6C-4D18-B024-4AA58D93921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error_message_type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6C-4D18-B024-4AA58D9392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3592841383272"/>
          <c:y val="0.39053452758867174"/>
          <c:w val="0.3062209206497003"/>
          <c:h val="0.388450199302674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整體錯誤統計</a:t>
            </a:r>
            <a:r>
              <a:rPr lang="en-US" altLang="zh-TW" sz="1200" dirty="0"/>
              <a:t>_error</a:t>
            </a:r>
            <a:r>
              <a:rPr lang="en-US" altLang="zh-TW" sz="1200" baseline="0" dirty="0"/>
              <a:t> code</a:t>
            </a:r>
            <a:endParaRPr lang="en-US" sz="1200" dirty="0"/>
          </a:p>
        </c:rich>
      </c:tx>
      <c:layout>
        <c:manualLayout>
          <c:xMode val="edge"/>
          <c:yMode val="edge"/>
          <c:x val="0.32214124628261837"/>
          <c:y val="0.101640689233228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6.6351337900757257E-2"/>
          <c:y val="0.13834568364388797"/>
          <c:w val="0.61410069426576819"/>
          <c:h val="0.675390255550665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error_code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91-46FD-8D90-D12BD32930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error_code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91-46FD-8D90-D12BD32930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error_code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91-46FD-8D90-D12BD3293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3592841383272"/>
          <c:y val="0.39053452758867174"/>
          <c:w val="0.3062209206497003"/>
          <c:h val="0.388450199302674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zh-TW" altLang="en-US" sz="1200" dirty="0"/>
              <a:t>整體錯誤統計</a:t>
            </a:r>
            <a:r>
              <a:rPr lang="en-US" altLang="zh-TW" sz="1200" dirty="0"/>
              <a:t>_error</a:t>
            </a:r>
            <a:r>
              <a:rPr lang="en-US" altLang="zh-TW" sz="1200" baseline="0" dirty="0"/>
              <a:t> description</a:t>
            </a:r>
            <a:endParaRPr lang="en-US" sz="1200" dirty="0"/>
          </a:p>
        </c:rich>
      </c:tx>
      <c:layout>
        <c:manualLayout>
          <c:xMode val="edge"/>
          <c:yMode val="edge"/>
          <c:x val="0.27946695483645245"/>
          <c:y val="7.93768220871586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5.7361300678306977E-2"/>
          <c:y val="0.14944314036228745"/>
          <c:w val="0.61410069426576819"/>
          <c:h val="0.675390255550665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error_description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9F-4268-9280-722C58C6E8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error_description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9F-4268-9280-722C58C6E8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error_description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Period 1</c:v>
                </c:pt>
                <c:pt idx="1">
                  <c:v>Period 2</c:v>
                </c:pt>
                <c:pt idx="2">
                  <c:v>Period 3</c:v>
                </c:pt>
                <c:pt idx="3">
                  <c:v>Period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A9F-4268-9280-722C58C6E8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6613488"/>
        <c:axId val="496612048"/>
      </c:barChart>
      <c:catAx>
        <c:axId val="496613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2048"/>
        <c:crosses val="autoZero"/>
        <c:auto val="1"/>
        <c:lblAlgn val="ctr"/>
        <c:lblOffset val="100"/>
        <c:noMultiLvlLbl val="0"/>
      </c:catAx>
      <c:valAx>
        <c:axId val="49661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49661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3592841383272"/>
          <c:y val="0.39053452758867174"/>
          <c:w val="0.3062209206497003"/>
          <c:h val="0.388450199302674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B3B2B-2585-6049-8F1C-1CC2416D424B}" type="datetimeFigureOut">
              <a:rPr kumimoji="1" lang="zh-TW" altLang="en-US" smtClean="0"/>
              <a:t>2025/8/20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F7F89C-BC5B-2D49-A533-4900B88C0454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573074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/>
              <a:t>p2~p3 </a:t>
            </a:r>
            <a:r>
              <a:rPr kumimoji="1" lang="zh-TW" altLang="en-US" dirty="0"/>
              <a:t>同一張 </a:t>
            </a:r>
            <a:r>
              <a:rPr kumimoji="1" lang="en-US" altLang="zh-TW" dirty="0"/>
              <a:t>dashboard</a:t>
            </a: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F7F89C-BC5B-2D49-A533-4900B88C0454}" type="slidenum">
              <a:rPr kumimoji="1" lang="zh-TW" altLang="en-US" smtClean="0"/>
              <a:t>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35656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err="1"/>
              <a:t>Error_component</a:t>
            </a:r>
            <a:r>
              <a:rPr kumimoji="1" lang="en-US" altLang="zh-TW" dirty="0"/>
              <a:t>, </a:t>
            </a:r>
            <a:r>
              <a:rPr kumimoji="1" lang="en-US" altLang="zh-TW" dirty="0" err="1"/>
              <a:t>error_message_type</a:t>
            </a:r>
            <a:r>
              <a:rPr kumimoji="1" lang="en-US" altLang="zh-TW" dirty="0"/>
              <a:t>, </a:t>
            </a:r>
            <a:r>
              <a:rPr kumimoji="1" lang="en-US" altLang="zh-TW" dirty="0" err="1"/>
              <a:t>error_code</a:t>
            </a:r>
            <a:r>
              <a:rPr kumimoji="1" lang="en-US" altLang="zh-TW" dirty="0"/>
              <a:t>, </a:t>
            </a:r>
            <a:r>
              <a:rPr kumimoji="1" lang="en-US" altLang="zh-TW" dirty="0" err="1"/>
              <a:t>error_description</a:t>
            </a:r>
            <a:r>
              <a:rPr kumimoji="1" lang="en-US" altLang="zh-TW" dirty="0"/>
              <a:t>, </a:t>
            </a:r>
            <a:r>
              <a:rPr kumimoji="1" lang="en-US" altLang="zh-TW" dirty="0" err="1"/>
              <a:t>error_detail</a:t>
            </a:r>
            <a:endParaRPr kumimoji="1" lang="en-US" altLang="zh-TW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1200" dirty="0" err="1"/>
              <a:t>error_component</a:t>
            </a:r>
            <a:r>
              <a:rPr lang="en-US" altLang="zh-TW" sz="1200" dirty="0"/>
              <a:t> IS NOT NULL</a:t>
            </a:r>
            <a:r>
              <a:rPr lang="zh-TW" altLang="en-US" sz="1200" dirty="0"/>
              <a:t> </a:t>
            </a:r>
            <a:r>
              <a:rPr lang="en-US" altLang="zh-TW" sz="1200" dirty="0">
                <a:highlight>
                  <a:srgbClr val="00FFFF"/>
                </a:highlight>
              </a:rPr>
              <a:t>AND </a:t>
            </a:r>
            <a:r>
              <a:rPr lang="en-US" altLang="zh-TW" sz="1200" dirty="0" err="1">
                <a:highlight>
                  <a:srgbClr val="00FFFF"/>
                </a:highlight>
              </a:rPr>
              <a:t>error_message_type</a:t>
            </a:r>
            <a:r>
              <a:rPr lang="en-US" altLang="zh-TW" sz="1200" dirty="0">
                <a:highlight>
                  <a:srgbClr val="00FFFF"/>
                </a:highlight>
              </a:rPr>
              <a:t> != (</a:t>
            </a:r>
            <a:r>
              <a:rPr lang="en-US" altLang="zh-TW" sz="1200" dirty="0" err="1">
                <a:highlight>
                  <a:srgbClr val="00FFFF"/>
                </a:highlight>
              </a:rPr>
              <a:t>MReq</a:t>
            </a:r>
            <a:r>
              <a:rPr lang="en-US" altLang="zh-TW" sz="1200" dirty="0">
                <a:highlight>
                  <a:srgbClr val="00FFFF"/>
                </a:highlight>
              </a:rPr>
              <a:t> or Error) AND </a:t>
            </a:r>
            <a:r>
              <a:rPr lang="en-US" altLang="zh-TW" sz="1200" b="1" dirty="0" err="1">
                <a:highlight>
                  <a:srgbClr val="00FFFF"/>
                </a:highlight>
              </a:rPr>
              <a:t>tansStatus</a:t>
            </a:r>
            <a:r>
              <a:rPr lang="en-US" altLang="zh-TW" sz="1200" b="1" dirty="0">
                <a:highlight>
                  <a:srgbClr val="00FFFF"/>
                </a:highlight>
              </a:rPr>
              <a:t> =  (R or N or U)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200" b="1" dirty="0">
              <a:highlight>
                <a:srgbClr val="00FFFF"/>
              </a:highlight>
            </a:endParaRPr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F7F89C-BC5B-2D49-A533-4900B88C0454}" type="slidenum">
              <a:rPr kumimoji="1" lang="zh-TW" altLang="en-US" smtClean="0"/>
              <a:t>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915654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F7F89C-BC5B-2D49-A533-4900B88C0454}" type="slidenum">
              <a:rPr kumimoji="1" lang="zh-TW" altLang="en-US" smtClean="0"/>
              <a:t>15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1317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strike="noStrike" dirty="0"/>
              <a:t>只列出最近一個 </a:t>
            </a:r>
            <a:r>
              <a:rPr lang="en-US" altLang="zh-TW" sz="1200" strike="noStrike" dirty="0"/>
              <a:t>period </a:t>
            </a:r>
            <a:r>
              <a:rPr lang="zh-TW" altLang="en-US" sz="1200" strike="noStrike" dirty="0"/>
              <a:t>的 </a:t>
            </a:r>
            <a:r>
              <a:rPr lang="en-US" altLang="zh-TW" sz="1200" strike="noStrike" dirty="0" err="1"/>
              <a:t>merchantName</a:t>
            </a:r>
            <a:endParaRPr kumimoji="1" lang="zh-TW" altLang="en-US" strike="noStrike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F7F89C-BC5B-2D49-A533-4900B88C0454}" type="slidenum">
              <a:rPr kumimoji="1" lang="zh-TW" altLang="en-US" smtClean="0"/>
              <a:t>17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25593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F7F89C-BC5B-2D49-A533-4900B88C0454}" type="slidenum">
              <a:rPr kumimoji="1" lang="zh-TW" altLang="en-US" smtClean="0"/>
              <a:t>19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8658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8A16B-CAB6-5323-F9CB-C9C130371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CF9D07-A3A6-C310-2FB0-70C08FF47A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DF774-4C63-92F3-3B8C-F79901013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E9875-3712-F2DF-3C5F-2B1A8178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A9013-C42F-0C5C-D402-98B1E4F64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9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863F-A1F8-8069-071B-F85623682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22895-3818-E204-2D9C-8C9C5BFD1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056AB-FCA7-C0C2-5673-C92FA4EAA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03BBB-B132-ED80-6603-94C7CF04D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36918-C567-95A3-9A5D-F42963D3C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09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398300-9782-AA40-EA69-346DE98D7E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E6FC29-4A2B-C860-A7D4-21D615288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7BCF2-3F73-0C8A-0740-1B7783CAA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D5CFE-9492-5996-9229-602DAD3C2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2D198-C4FB-524D-20FA-77D27DCA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5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23C01-C562-E596-C16C-FF622092D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B4109-9408-AA21-EE99-7E0260B54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26E54-07F3-68E8-5874-7E4B7B844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2A355-A727-593B-BEAD-D69777B73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42704-6C9B-38DF-65AF-8D8F2C948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21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AC2EA-FAE1-D3B6-FF5A-4830B25C5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EB0504-199B-A414-9D61-807A58FD4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7E2BA-30B1-211B-51E3-17A1B9C3E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F225F-4B13-079D-3065-EE0E9220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312E8-3E7D-9711-1B8A-B46753FAB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544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DCB40-BA32-BBD0-D182-F12676273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269EC1-29EF-9086-0062-C17ED1EDE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9EEEB-96E9-25E2-37A2-FEFE8C0FC2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8753F-F3D9-7788-C96F-76C6372D8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8E6E7-3E9F-9F06-DBC4-EA22FC724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D1C03-F9C5-DD73-2571-CAC02BB40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0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1FC81-EFCF-80DE-51A0-0487EB2EE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853A5-D882-F8C0-0D98-739EC05CB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06442-1E29-3149-102D-3B7DA74CF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177A0C-4D98-68DC-E3F3-9F96FED85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E36146-D516-CD70-DB3F-FC2C8CF3F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D41D5D-DF5E-28C0-661D-A4623BCA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76E09B-5101-5418-F914-EE69A591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2423C8-2F80-BCB7-E7F0-CD651000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70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2B9D9-AE15-3981-5239-C84368D76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799E5C-5EC6-C53E-F4DF-422746429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6E7B1-CDBC-79FC-6539-EA58AAC09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923CD9-255E-C551-9EC9-22428BFC9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5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DB79E-E41F-84B7-369F-30F9FA5A8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DA3C9-4414-7BCE-050A-16E9E05B9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53B13-55F8-D862-E4A2-A1FD3A66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3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B4027-0617-58E9-4B2C-7C97175A0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855873-3F6F-8E2D-F4B1-ADEB2C56E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B921B-9BFA-981F-3794-A1CC5697D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953A0-B3CA-AC27-C2F7-69D3F50ED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04F8E1-3AE6-1203-BC06-F485DDD5C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A8785-12FF-5639-B86E-4FB29EBA8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A77B2-603F-4CF5-70DF-36DA1F132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4170B2-67A2-947C-9F96-058FCC61D9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F844B-E78D-279A-0581-161C58A8F3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608D7-1245-FD9B-F5DD-CBB566FC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10FC2-7C61-A647-2DE1-B3D129828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B4BA3-1A5D-C8E8-A9A9-66CA771D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1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2D3296-DAC7-28ED-17AE-98E297695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472AA-EC60-B601-6522-1320190F1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0AC36-7590-9FF7-1C33-1A5623214B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B1AC1-2A99-4CE8-A188-E3C59ADA2981}" type="datetimeFigureOut">
              <a:rPr lang="en-US" smtClean="0"/>
              <a:t>8/20/25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42F7E-D9B2-3A93-2917-D859F361E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695F5-BBB4-1C78-BB38-F0F916E9D1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FAFDDD-5E63-47D8-A6D1-679B847A7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270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BD845-5C65-D5C7-862B-345227E738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整體交易狀態統計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D028C-BFF8-E7AF-A646-19E73E9415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3443646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B669AA-5B30-2C19-40B0-851ED9C3C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8D93A67-EA80-6512-7E00-6A6F2EF1AD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285208"/>
              </p:ext>
            </p:extLst>
          </p:nvPr>
        </p:nvGraphicFramePr>
        <p:xfrm>
          <a:off x="386080" y="4037981"/>
          <a:ext cx="5018024" cy="1784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504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2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Y - Frictionless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Y - Challenge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058426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FCDC228-1C07-324E-3A7D-EED76BBF5D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7269200"/>
              </p:ext>
            </p:extLst>
          </p:nvPr>
        </p:nvGraphicFramePr>
        <p:xfrm>
          <a:off x="386080" y="719666"/>
          <a:ext cx="5018024" cy="3236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20AF47AB-7FA3-F7F6-6BE8-F0BA6B618CF8}"/>
              </a:ext>
            </a:extLst>
          </p:cNvPr>
          <p:cNvSpPr/>
          <p:nvPr/>
        </p:nvSpPr>
        <p:spPr>
          <a:xfrm>
            <a:off x="5934455" y="719666"/>
            <a:ext cx="5706559" cy="572402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Google Shape;93;p14">
            <a:extLst>
              <a:ext uri="{FF2B5EF4-FFF2-40B4-BE49-F238E27FC236}">
                <a16:creationId xmlns:a16="http://schemas.microsoft.com/office/drawing/2014/main" id="{B48BF5F6-38C0-FB18-0922-23F67CFF04BF}"/>
              </a:ext>
            </a:extLst>
          </p:cNvPr>
          <p:cNvSpPr txBox="1"/>
          <p:nvPr/>
        </p:nvSpPr>
        <p:spPr>
          <a:xfrm>
            <a:off x="6096000" y="1012974"/>
            <a:ext cx="5340151" cy="3323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資料來源</a:t>
            </a: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/>
              <a:t>目標 </a:t>
            </a:r>
            <a:r>
              <a:rPr lang="en" sz="1400" dirty="0"/>
              <a:t>requestor  </a:t>
            </a:r>
            <a:r>
              <a:rPr lang="zh-TW" altLang="en-US" sz="1400" dirty="0"/>
              <a:t>的交易量</a:t>
            </a: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en-US" altLang="zh-TW" sz="1400" dirty="0">
                <a:solidFill>
                  <a:srgbClr val="C00000"/>
                </a:solidFill>
              </a:rPr>
              <a:t>* transStatus = Y </a:t>
            </a:r>
            <a:r>
              <a:rPr lang="zh-TW" altLang="en-US" sz="1400" dirty="0">
                <a:solidFill>
                  <a:srgbClr val="C00000"/>
                </a:solidFill>
              </a:rPr>
              <a:t>需分成「 </a:t>
            </a:r>
            <a:r>
              <a:rPr lang="en-US" altLang="zh-TW" sz="1400" dirty="0">
                <a:solidFill>
                  <a:srgbClr val="C00000"/>
                </a:solidFill>
              </a:rPr>
              <a:t>Y – Frictionless</a:t>
            </a:r>
            <a:r>
              <a:rPr lang="zh-TW" altLang="en-US" sz="1400" dirty="0">
                <a:solidFill>
                  <a:srgbClr val="C00000"/>
                </a:solidFill>
              </a:rPr>
              <a:t>」、「</a:t>
            </a:r>
            <a:r>
              <a:rPr lang="en-US" altLang="zh-TW" sz="1400" dirty="0">
                <a:solidFill>
                  <a:srgbClr val="C00000"/>
                </a:solidFill>
              </a:rPr>
              <a:t>Y-Challenge</a:t>
            </a:r>
            <a:r>
              <a:rPr lang="zh-TW" altLang="en-US" sz="1400" dirty="0">
                <a:solidFill>
                  <a:srgbClr val="C00000"/>
                </a:solidFill>
              </a:rPr>
              <a:t>」</a:t>
            </a:r>
            <a:endParaRPr lang="en-US" altLang="zh-TW" sz="1400" dirty="0">
              <a:solidFill>
                <a:srgbClr val="C0000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圖形</a:t>
            </a: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X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：時間軸，以篩選的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br>
              <a:rPr lang="en-US" altLang="zh-TW" sz="1400" dirty="0"/>
            </a:br>
            <a:r>
              <a:rPr lang="en" altLang="zh-TW" sz="1400" b="1" dirty="0"/>
              <a:t>Y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堆疊圖：顯示</a:t>
            </a:r>
            <a:r>
              <a:rPr lang="en-US" altLang="zh-TW" sz="1400" dirty="0"/>
              <a:t> </a:t>
            </a:r>
            <a:r>
              <a:rPr lang="en" altLang="zh-TW" sz="1400" dirty="0"/>
              <a:t>transStatus </a:t>
            </a:r>
            <a:r>
              <a:rPr lang="zh-TW" altLang="en-US" sz="1400" dirty="0"/>
              <a:t> </a:t>
            </a:r>
            <a:r>
              <a:rPr lang="en-US" altLang="zh-TW" sz="1400" dirty="0"/>
              <a:t>= </a:t>
            </a:r>
            <a:r>
              <a:rPr lang="en" altLang="zh-TW" sz="1400" dirty="0"/>
              <a:t>Y</a:t>
            </a:r>
            <a:r>
              <a:rPr lang="en-US" altLang="zh-TW" sz="1400" dirty="0"/>
              <a:t>/</a:t>
            </a:r>
            <a:r>
              <a:rPr lang="en" altLang="zh-TW" sz="1400" dirty="0"/>
              <a:t>A/I</a:t>
            </a:r>
            <a:r>
              <a:rPr lang="zh-TW" altLang="en-US" sz="1400" dirty="0"/>
              <a:t> 交易量交易量 </a:t>
            </a:r>
            <a:r>
              <a:rPr lang="en-US" altLang="zh-TW" sz="1400" dirty="0"/>
              <a:t>/</a:t>
            </a:r>
            <a:r>
              <a:rPr lang="zh-TW" altLang="en-US" sz="1400" dirty="0"/>
              <a:t>總交易量</a:t>
            </a:r>
            <a:r>
              <a:rPr lang="en-US" altLang="zh-TW" sz="1400" dirty="0"/>
              <a:t>(%)</a:t>
            </a:r>
            <a:r>
              <a:rPr lang="zh-TW" altLang="en-US" sz="1400" dirty="0"/>
              <a:t>，每個顏色代表一個 </a:t>
            </a:r>
            <a:r>
              <a:rPr lang="en" altLang="zh-TW" sz="1400" dirty="0"/>
              <a:t>transStatus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表格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表頭：時間區間，以篩選的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欄位：</a:t>
            </a:r>
            <a:r>
              <a:rPr lang="en-US" altLang="zh-TW" sz="1400" dirty="0"/>
              <a:t>transStatus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內容：</a:t>
            </a:r>
            <a:r>
              <a:rPr lang="en" altLang="zh-TW" sz="1400" dirty="0"/>
              <a:t> transStatus </a:t>
            </a:r>
            <a:r>
              <a:rPr lang="zh-TW" altLang="en-US" sz="1400" dirty="0"/>
              <a:t> </a:t>
            </a:r>
            <a:r>
              <a:rPr lang="en-US" altLang="zh-TW" sz="1400" dirty="0"/>
              <a:t>= </a:t>
            </a:r>
            <a:r>
              <a:rPr lang="en" altLang="zh-TW" sz="1400" dirty="0"/>
              <a:t>Y</a:t>
            </a:r>
            <a:r>
              <a:rPr lang="en-US" altLang="zh-TW" sz="1400" dirty="0"/>
              <a:t>/</a:t>
            </a:r>
            <a:r>
              <a:rPr lang="en" altLang="zh-TW" sz="1400" dirty="0"/>
              <a:t>A/I </a:t>
            </a:r>
            <a:r>
              <a:rPr lang="zh-TW" altLang="en-US" sz="1400" dirty="0"/>
              <a:t>交易量</a:t>
            </a:r>
            <a:r>
              <a:rPr lang="en-US" altLang="zh-TW" sz="1400" dirty="0"/>
              <a:t>(</a:t>
            </a:r>
            <a:r>
              <a:rPr lang="en" altLang="zh-TW" sz="1400" dirty="0"/>
              <a:t>count)</a:t>
            </a:r>
            <a:endParaRPr lang="en" sz="1400" dirty="0"/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06DB0DFA-DF00-2BE7-1956-29F601878895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48677975-1883-55F1-CD62-468243649E09}"/>
              </a:ext>
            </a:extLst>
          </p:cNvPr>
          <p:cNvSpPr txBox="1"/>
          <p:nvPr/>
        </p:nvSpPr>
        <p:spPr>
          <a:xfrm>
            <a:off x="3834246" y="137161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Datepicker</a:t>
            </a:r>
            <a:endParaRPr lang="en-US" sz="1600" dirty="0"/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id="{56F7FC06-5595-B7D9-E916-51BE28345210}"/>
              </a:ext>
            </a:extLst>
          </p:cNvPr>
          <p:cNvSpPr txBox="1"/>
          <p:nvPr/>
        </p:nvSpPr>
        <p:spPr>
          <a:xfrm>
            <a:off x="5225481" y="137161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49794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A6D0F-047E-E25E-DD28-F300A7A49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1D1878-7D03-4D23-F347-90CCB4C79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941204"/>
              </p:ext>
            </p:extLst>
          </p:nvPr>
        </p:nvGraphicFramePr>
        <p:xfrm>
          <a:off x="386080" y="4037981"/>
          <a:ext cx="5018024" cy="14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504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2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U</a:t>
                      </a:r>
                      <a:r>
                        <a:rPr lang="en-US" sz="12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0D1A112-5459-3CA0-C51F-12F3DF0589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1821640"/>
              </p:ext>
            </p:extLst>
          </p:nvPr>
        </p:nvGraphicFramePr>
        <p:xfrm>
          <a:off x="386080" y="719666"/>
          <a:ext cx="5018024" cy="3236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2858AD67-C37A-EB06-DC93-C63099F7F412}"/>
              </a:ext>
            </a:extLst>
          </p:cNvPr>
          <p:cNvSpPr/>
          <p:nvPr/>
        </p:nvSpPr>
        <p:spPr>
          <a:xfrm>
            <a:off x="5934456" y="1286478"/>
            <a:ext cx="5533136" cy="51572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Google Shape;93;p14">
            <a:extLst>
              <a:ext uri="{FF2B5EF4-FFF2-40B4-BE49-F238E27FC236}">
                <a16:creationId xmlns:a16="http://schemas.microsoft.com/office/drawing/2014/main" id="{D09B502F-05FE-3BA6-F1E8-822319D7C52D}"/>
              </a:ext>
            </a:extLst>
          </p:cNvPr>
          <p:cNvSpPr txBox="1"/>
          <p:nvPr/>
        </p:nvSpPr>
        <p:spPr>
          <a:xfrm>
            <a:off x="5934456" y="1284153"/>
            <a:ext cx="5533136" cy="3108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資料來源</a:t>
            </a: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/>
              <a:t>目標 </a:t>
            </a:r>
            <a:r>
              <a:rPr lang="en" sz="1400" dirty="0"/>
              <a:t>requestor </a:t>
            </a:r>
            <a:r>
              <a:rPr lang="zh-TW" altLang="en-US" sz="1400" dirty="0"/>
              <a:t>的交易量</a:t>
            </a: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圖形</a:t>
            </a: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X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：時間軸，以篩選的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br>
              <a:rPr lang="en-US" altLang="zh-TW" sz="1400" dirty="0"/>
            </a:br>
            <a:r>
              <a:rPr lang="en" altLang="zh-TW" sz="1400" b="1" dirty="0"/>
              <a:t>Y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堆疊圖：顯示</a:t>
            </a:r>
            <a:r>
              <a:rPr lang="en-US" altLang="zh-TW" sz="1400" dirty="0"/>
              <a:t> </a:t>
            </a:r>
            <a:r>
              <a:rPr lang="en" altLang="zh-TW" sz="1400" dirty="0"/>
              <a:t>transStatus </a:t>
            </a:r>
            <a:r>
              <a:rPr lang="zh-TW" altLang="en-US" sz="1400" dirty="0"/>
              <a:t> </a:t>
            </a:r>
            <a:r>
              <a:rPr lang="en-US" altLang="zh-TW" sz="1400" dirty="0"/>
              <a:t>= R/</a:t>
            </a:r>
            <a:r>
              <a:rPr lang="en" altLang="zh-TW" sz="1400" dirty="0"/>
              <a:t>N/U</a:t>
            </a:r>
            <a:r>
              <a:rPr lang="zh-TW" altLang="en-US" sz="1400" dirty="0"/>
              <a:t> 交易量 </a:t>
            </a:r>
            <a:r>
              <a:rPr lang="en-US" altLang="zh-TW" sz="1400" dirty="0"/>
              <a:t>/</a:t>
            </a:r>
            <a:r>
              <a:rPr lang="zh-TW" altLang="en-US" sz="1400" dirty="0"/>
              <a:t>總交易量</a:t>
            </a:r>
            <a:r>
              <a:rPr lang="en-US" altLang="zh-TW" sz="1400" dirty="0"/>
              <a:t>(%)</a:t>
            </a:r>
            <a:r>
              <a:rPr lang="zh-TW" altLang="en-US" sz="1400" dirty="0"/>
              <a:t>，每個顏色代表一個 </a:t>
            </a:r>
            <a:r>
              <a:rPr lang="en" altLang="zh-TW" sz="1400" dirty="0"/>
              <a:t>transStatus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表格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表頭：時間區間，以篩選的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欄位：</a:t>
            </a:r>
            <a:r>
              <a:rPr lang="en-US" altLang="zh-TW" sz="1400" dirty="0"/>
              <a:t>transStatus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內容：</a:t>
            </a:r>
            <a:r>
              <a:rPr lang="en" altLang="zh-TW" sz="1400" dirty="0"/>
              <a:t> transStatus </a:t>
            </a:r>
            <a:r>
              <a:rPr lang="zh-TW" altLang="en-US" sz="1400" dirty="0"/>
              <a:t> </a:t>
            </a:r>
            <a:r>
              <a:rPr lang="en-US" altLang="zh-TW" sz="1400" dirty="0"/>
              <a:t>= R/</a:t>
            </a:r>
            <a:r>
              <a:rPr lang="en" altLang="zh-TW" sz="1400" dirty="0"/>
              <a:t>N/U </a:t>
            </a:r>
            <a:r>
              <a:rPr lang="zh-TW" altLang="en-US" sz="1400" dirty="0"/>
              <a:t>交易量</a:t>
            </a:r>
            <a:r>
              <a:rPr lang="en-US" altLang="zh-TW" sz="1400" dirty="0"/>
              <a:t>(</a:t>
            </a:r>
            <a:r>
              <a:rPr lang="en" altLang="zh-TW" sz="1400" dirty="0"/>
              <a:t>count)</a:t>
            </a:r>
            <a:endParaRPr lang="en" sz="1400" dirty="0"/>
          </a:p>
        </p:txBody>
      </p:sp>
      <p:sp>
        <p:nvSpPr>
          <p:cNvPr id="3" name="TextBox 13">
            <a:extLst>
              <a:ext uri="{FF2B5EF4-FFF2-40B4-BE49-F238E27FC236}">
                <a16:creationId xmlns:a16="http://schemas.microsoft.com/office/drawing/2014/main" id="{8FA9CF74-96B2-E1D7-9732-B49AA7FCF7B4}"/>
              </a:ext>
            </a:extLst>
          </p:cNvPr>
          <p:cNvSpPr txBox="1"/>
          <p:nvPr/>
        </p:nvSpPr>
        <p:spPr>
          <a:xfrm>
            <a:off x="366824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6" name="TextBox 14">
            <a:extLst>
              <a:ext uri="{FF2B5EF4-FFF2-40B4-BE49-F238E27FC236}">
                <a16:creationId xmlns:a16="http://schemas.microsoft.com/office/drawing/2014/main" id="{6FB2F0E5-1ECA-2476-C726-FBF8ECD662B9}"/>
              </a:ext>
            </a:extLst>
          </p:cNvPr>
          <p:cNvSpPr txBox="1"/>
          <p:nvPr/>
        </p:nvSpPr>
        <p:spPr>
          <a:xfrm>
            <a:off x="3846772" y="137161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Datepicker</a:t>
            </a:r>
            <a:endParaRPr lang="en-US" sz="1600" dirty="0"/>
          </a:p>
        </p:txBody>
      </p:sp>
      <p:sp>
        <p:nvSpPr>
          <p:cNvPr id="7" name="TextBox 15">
            <a:extLst>
              <a:ext uri="{FF2B5EF4-FFF2-40B4-BE49-F238E27FC236}">
                <a16:creationId xmlns:a16="http://schemas.microsoft.com/office/drawing/2014/main" id="{AE11095D-8ACB-5E0C-17F3-DBA5F74FCED2}"/>
              </a:ext>
            </a:extLst>
          </p:cNvPr>
          <p:cNvSpPr txBox="1"/>
          <p:nvPr/>
        </p:nvSpPr>
        <p:spPr>
          <a:xfrm>
            <a:off x="5238007" y="137161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83336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A9F126C-2684-E103-ED62-E1EAA0EC7FD2}"/>
              </a:ext>
            </a:extLst>
          </p:cNvPr>
          <p:cNvSpPr txBox="1"/>
          <p:nvPr/>
        </p:nvSpPr>
        <p:spPr>
          <a:xfrm>
            <a:off x="3753347" y="154772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04FE6BBD-A29D-FEFD-D0A0-DE71D13010A3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83D06A22-E81A-1F82-E932-7AF097D1F3F2}"/>
              </a:ext>
            </a:extLst>
          </p:cNvPr>
          <p:cNvSpPr txBox="1"/>
          <p:nvPr/>
        </p:nvSpPr>
        <p:spPr>
          <a:xfrm>
            <a:off x="5047997" y="154772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AACEE0-69B0-CBF9-F566-8C80C600F22F}"/>
              </a:ext>
            </a:extLst>
          </p:cNvPr>
          <p:cNvGraphicFramePr>
            <a:graphicFrameLocks noGrp="1"/>
          </p:cNvGraphicFramePr>
          <p:nvPr/>
        </p:nvGraphicFramePr>
        <p:xfrm>
          <a:off x="465808" y="3880855"/>
          <a:ext cx="5488944" cy="1847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00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629654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count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transStatus-transStatusReason-challengeCancel1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sp>
        <p:nvSpPr>
          <p:cNvPr id="6" name="Rectangle: Rounded Corners 9">
            <a:extLst>
              <a:ext uri="{FF2B5EF4-FFF2-40B4-BE49-F238E27FC236}">
                <a16:creationId xmlns:a16="http://schemas.microsoft.com/office/drawing/2014/main" id="{127FE0CE-864A-1D95-8BB4-E78154B8BBF8}"/>
              </a:ext>
            </a:extLst>
          </p:cNvPr>
          <p:cNvSpPr/>
          <p:nvPr/>
        </p:nvSpPr>
        <p:spPr>
          <a:xfrm>
            <a:off x="354300" y="1126274"/>
            <a:ext cx="5734269" cy="4850780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10">
            <a:extLst>
              <a:ext uri="{FF2B5EF4-FFF2-40B4-BE49-F238E27FC236}">
                <a16:creationId xmlns:a16="http://schemas.microsoft.com/office/drawing/2014/main" id="{B3E49577-E2C6-9846-BF1D-0298A28BC4C5}"/>
              </a:ext>
            </a:extLst>
          </p:cNvPr>
          <p:cNvGraphicFramePr/>
          <p:nvPr/>
        </p:nvGraphicFramePr>
        <p:xfrm>
          <a:off x="465810" y="1285678"/>
          <a:ext cx="5410884" cy="2346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11">
            <a:extLst>
              <a:ext uri="{FF2B5EF4-FFF2-40B4-BE49-F238E27FC236}">
                <a16:creationId xmlns:a16="http://schemas.microsoft.com/office/drawing/2014/main" id="{D618D8F0-4C9B-CF57-A22F-327EC581A355}"/>
              </a:ext>
            </a:extLst>
          </p:cNvPr>
          <p:cNvSpPr/>
          <p:nvPr/>
        </p:nvSpPr>
        <p:spPr>
          <a:xfrm>
            <a:off x="6304564" y="1128599"/>
            <a:ext cx="5533136" cy="51572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oogle Shape;93;p14">
            <a:extLst>
              <a:ext uri="{FF2B5EF4-FFF2-40B4-BE49-F238E27FC236}">
                <a16:creationId xmlns:a16="http://schemas.microsoft.com/office/drawing/2014/main" id="{3FB2D121-E9C1-85A5-CAF8-4CBF6E2910FB}"/>
              </a:ext>
            </a:extLst>
          </p:cNvPr>
          <p:cNvSpPr txBox="1"/>
          <p:nvPr/>
        </p:nvSpPr>
        <p:spPr>
          <a:xfrm>
            <a:off x="6304564" y="1126274"/>
            <a:ext cx="5533136" cy="4401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資料來源</a:t>
            </a: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/>
              <a:t>目標 </a:t>
            </a:r>
            <a:r>
              <a:rPr lang="en" sz="1400" dirty="0"/>
              <a:t>requestor </a:t>
            </a:r>
            <a:r>
              <a:rPr lang="en" sz="1400" dirty="0" err="1"/>
              <a:t>的交易量</a:t>
            </a: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圖形</a:t>
            </a: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X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：時間軸，以篩選的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br>
              <a:rPr lang="en-US" altLang="zh-TW" sz="1400" dirty="0"/>
            </a:br>
            <a:r>
              <a:rPr lang="en" altLang="zh-TW" sz="1400" b="1" dirty="0"/>
              <a:t>Y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zh-TW" altLang="en-US" sz="1400" dirty="0"/>
              <a:t>堆疊圖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400" dirty="0" err="1"/>
              <a:t>GroupBy</a:t>
            </a:r>
            <a:r>
              <a:rPr lang="zh-TW" altLang="en-US" sz="1400" dirty="0"/>
              <a:t> </a:t>
            </a:r>
            <a:r>
              <a:rPr lang="en-US" altLang="zh-TW" sz="1400" dirty="0"/>
              <a:t>transStatus, transStatusReason, challengeCancel </a:t>
            </a:r>
            <a:r>
              <a:rPr lang="zh-TW" altLang="en-US" sz="1400" dirty="0"/>
              <a:t>得到唯一的 </a:t>
            </a:r>
            <a:r>
              <a:rPr lang="en-US" altLang="zh-TW" sz="1400" dirty="0"/>
              <a:t>transStatus-transStatusReason-challengeCancel </a:t>
            </a:r>
            <a:r>
              <a:rPr lang="zh-TW" altLang="en-US" sz="1400" dirty="0"/>
              <a:t>的組合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只顯示 </a:t>
            </a:r>
            <a:r>
              <a:rPr lang="en-US" altLang="zh-TW" sz="1400" dirty="0"/>
              <a:t>transStatusReason = 1 ~ 79 </a:t>
            </a:r>
            <a:r>
              <a:rPr lang="zh-TW" altLang="en-US" sz="1400" dirty="0"/>
              <a:t>的交易 </a:t>
            </a:r>
            <a:r>
              <a:rPr lang="en-US" altLang="zh-TW" sz="1400" dirty="0"/>
              <a:t>/</a:t>
            </a:r>
            <a:r>
              <a:rPr lang="zh-TW" altLang="en-US" sz="1400" dirty="0"/>
              <a:t> 總交易量</a:t>
            </a:r>
            <a:r>
              <a:rPr lang="en-US" altLang="zh-TW" sz="1400" dirty="0"/>
              <a:t>(%)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排序：依最近的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排序，圖型最底到最頂，數字由大到小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表格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表頭：時間區間，以篩選的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欄位：</a:t>
            </a:r>
            <a:r>
              <a:rPr lang="en-US" altLang="zh-TW" sz="1400" dirty="0"/>
              <a:t> transStatus-transStatusReason-challengeCancel 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內容：</a:t>
            </a:r>
            <a:r>
              <a:rPr lang="en-US" altLang="zh-TW" sz="1400" dirty="0"/>
              <a:t> transStatus-transStatusReason-challengeCancel(</a:t>
            </a:r>
            <a:r>
              <a:rPr lang="en" altLang="zh-TW" sz="1400" dirty="0"/>
              <a:t>count)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400" dirty="0"/>
              <a:t>排序：依最近的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排序，欄位從上到下，數字由大到小</a:t>
            </a:r>
            <a:endParaRPr lang="en-US" altLang="zh-TW" sz="1400"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1596194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A9F126C-2684-E103-ED62-E1EAA0EC7FD2}"/>
              </a:ext>
            </a:extLst>
          </p:cNvPr>
          <p:cNvSpPr txBox="1"/>
          <p:nvPr/>
        </p:nvSpPr>
        <p:spPr>
          <a:xfrm>
            <a:off x="3753347" y="154772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04FE6BBD-A29D-FEFD-D0A0-DE71D13010A3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83D06A22-E81A-1F82-E932-7AF097D1F3F2}"/>
              </a:ext>
            </a:extLst>
          </p:cNvPr>
          <p:cNvSpPr txBox="1"/>
          <p:nvPr/>
        </p:nvSpPr>
        <p:spPr>
          <a:xfrm>
            <a:off x="5047997" y="154772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AACEE0-69B0-CBF9-F566-8C80C600F22F}"/>
              </a:ext>
            </a:extLst>
          </p:cNvPr>
          <p:cNvGraphicFramePr>
            <a:graphicFrameLocks noGrp="1"/>
          </p:cNvGraphicFramePr>
          <p:nvPr/>
        </p:nvGraphicFramePr>
        <p:xfrm>
          <a:off x="465808" y="3880855"/>
          <a:ext cx="5488944" cy="1847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00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629654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count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transStatus-transStatusReason-challengeCancel1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sp>
        <p:nvSpPr>
          <p:cNvPr id="6" name="Rectangle: Rounded Corners 9">
            <a:extLst>
              <a:ext uri="{FF2B5EF4-FFF2-40B4-BE49-F238E27FC236}">
                <a16:creationId xmlns:a16="http://schemas.microsoft.com/office/drawing/2014/main" id="{127FE0CE-864A-1D95-8BB4-E78154B8BBF8}"/>
              </a:ext>
            </a:extLst>
          </p:cNvPr>
          <p:cNvSpPr/>
          <p:nvPr/>
        </p:nvSpPr>
        <p:spPr>
          <a:xfrm>
            <a:off x="354300" y="1126274"/>
            <a:ext cx="5734269" cy="4850780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10">
            <a:extLst>
              <a:ext uri="{FF2B5EF4-FFF2-40B4-BE49-F238E27FC236}">
                <a16:creationId xmlns:a16="http://schemas.microsoft.com/office/drawing/2014/main" id="{B3E49577-E2C6-9846-BF1D-0298A28BC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126277"/>
              </p:ext>
            </p:extLst>
          </p:nvPr>
        </p:nvGraphicFramePr>
        <p:xfrm>
          <a:off x="465810" y="1285678"/>
          <a:ext cx="5410884" cy="2346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11">
            <a:extLst>
              <a:ext uri="{FF2B5EF4-FFF2-40B4-BE49-F238E27FC236}">
                <a16:creationId xmlns:a16="http://schemas.microsoft.com/office/drawing/2014/main" id="{D618D8F0-4C9B-CF57-A22F-327EC581A355}"/>
              </a:ext>
            </a:extLst>
          </p:cNvPr>
          <p:cNvSpPr/>
          <p:nvPr/>
        </p:nvSpPr>
        <p:spPr>
          <a:xfrm>
            <a:off x="6304564" y="1128599"/>
            <a:ext cx="5533136" cy="51572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oogle Shape;93;p14">
            <a:extLst>
              <a:ext uri="{FF2B5EF4-FFF2-40B4-BE49-F238E27FC236}">
                <a16:creationId xmlns:a16="http://schemas.microsoft.com/office/drawing/2014/main" id="{3FB2D121-E9C1-85A5-CAF8-4CBF6E2910FB}"/>
              </a:ext>
            </a:extLst>
          </p:cNvPr>
          <p:cNvSpPr txBox="1"/>
          <p:nvPr/>
        </p:nvSpPr>
        <p:spPr>
          <a:xfrm>
            <a:off x="6304564" y="1126274"/>
            <a:ext cx="5533136" cy="4616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資料來源</a:t>
            </a: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/>
              <a:t>目標 </a:t>
            </a:r>
            <a:r>
              <a:rPr lang="en" sz="1400" dirty="0"/>
              <a:t>requestor </a:t>
            </a:r>
            <a:r>
              <a:rPr lang="en" sz="1400" dirty="0" err="1"/>
              <a:t>的交易量</a:t>
            </a: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圖形</a:t>
            </a: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dirty="0"/>
              <a:t>X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：時間軸，以篩選的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br>
              <a:rPr lang="en-US" altLang="zh-TW" sz="1400" dirty="0"/>
            </a:br>
            <a:r>
              <a:rPr lang="en" altLang="zh-TW" sz="1400" b="1" dirty="0"/>
              <a:t>Y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zh-TW" altLang="en-US" sz="1400" dirty="0"/>
              <a:t>堆疊圖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400" dirty="0" err="1"/>
              <a:t>GroupBy</a:t>
            </a:r>
            <a:r>
              <a:rPr lang="zh-TW" altLang="en-US" sz="1400" dirty="0"/>
              <a:t> </a:t>
            </a:r>
            <a:r>
              <a:rPr lang="en-US" altLang="zh-TW" sz="1400" dirty="0"/>
              <a:t>transStatus, transStatusReason, challengeCancel </a:t>
            </a:r>
            <a:r>
              <a:rPr lang="zh-TW" altLang="en-US" sz="1400" dirty="0"/>
              <a:t>得到唯一的 </a:t>
            </a:r>
            <a:r>
              <a:rPr lang="en-US" altLang="zh-TW" sz="1400" dirty="0"/>
              <a:t>transStatus-transStatusReason-challengeCancel </a:t>
            </a:r>
            <a:r>
              <a:rPr lang="zh-TW" altLang="en-US" sz="1400" dirty="0"/>
              <a:t>的組合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只顯示標題</a:t>
            </a:r>
            <a:r>
              <a:rPr lang="zh-TW" altLang="en-US" sz="1400" dirty="0">
                <a:highlight>
                  <a:srgbClr val="FFFF00"/>
                </a:highlight>
              </a:rPr>
              <a:t>所指定卡組織 </a:t>
            </a:r>
            <a:r>
              <a:rPr lang="en-US" altLang="zh-TW" sz="1400" dirty="0"/>
              <a:t>transStatusReason = 80 ~ 99 </a:t>
            </a:r>
            <a:r>
              <a:rPr lang="zh-TW" altLang="en-US" sz="1400" dirty="0"/>
              <a:t>的交易 </a:t>
            </a:r>
            <a:r>
              <a:rPr lang="en-US" altLang="zh-TW" sz="1400" dirty="0"/>
              <a:t>/</a:t>
            </a:r>
            <a:r>
              <a:rPr lang="zh-TW" altLang="en-US" sz="1400" dirty="0"/>
              <a:t> 總交易量</a:t>
            </a:r>
            <a:r>
              <a:rPr lang="en-US" altLang="zh-TW" sz="1400" dirty="0"/>
              <a:t>(%)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排序：依最近的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排序，圖型最底到最頂，數字由大到小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4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表格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表頭：時間區間，以篩選的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為單位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欄位：</a:t>
            </a:r>
            <a:r>
              <a:rPr lang="en-US" altLang="zh-TW" sz="1400" dirty="0"/>
              <a:t> transStatus-transStatusReason-challengeCancel 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內容：</a:t>
            </a:r>
            <a:r>
              <a:rPr lang="en-US" altLang="zh-TW" sz="1400" dirty="0"/>
              <a:t> transStatus-transStatusReason-challengeCancel(</a:t>
            </a:r>
            <a:r>
              <a:rPr lang="en" altLang="zh-TW" sz="1400" dirty="0"/>
              <a:t>count)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400" dirty="0"/>
              <a:t>排序：依最近的 </a:t>
            </a:r>
            <a:r>
              <a:rPr lang="en-US" altLang="zh-TW" sz="1400" dirty="0"/>
              <a:t>period </a:t>
            </a:r>
            <a:r>
              <a:rPr lang="zh-TW" altLang="en-US" sz="1400" dirty="0"/>
              <a:t>排序，欄位從上到下，數字由大到小</a:t>
            </a:r>
            <a:endParaRPr lang="en-US" altLang="zh-TW" sz="1400"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en" sz="1400" dirty="0"/>
          </a:p>
        </p:txBody>
      </p:sp>
      <p:sp>
        <p:nvSpPr>
          <p:cNvPr id="5" name="TextBox 13">
            <a:extLst>
              <a:ext uri="{FF2B5EF4-FFF2-40B4-BE49-F238E27FC236}">
                <a16:creationId xmlns:a16="http://schemas.microsoft.com/office/drawing/2014/main" id="{3347D006-5897-B088-665A-3D153E2EC614}"/>
              </a:ext>
            </a:extLst>
          </p:cNvPr>
          <p:cNvSpPr txBox="1"/>
          <p:nvPr/>
        </p:nvSpPr>
        <p:spPr>
          <a:xfrm>
            <a:off x="2427032" y="947124"/>
            <a:ext cx="365664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highlight>
                  <a:srgbClr val="FFFF00"/>
                </a:highlight>
              </a:rPr>
              <a:t>各卡組織一份，共 </a:t>
            </a:r>
            <a:r>
              <a:rPr lang="en-US" altLang="zh-TW" sz="1600" dirty="0">
                <a:highlight>
                  <a:srgbClr val="FFFF00"/>
                </a:highlight>
              </a:rPr>
              <a:t>6 </a:t>
            </a:r>
            <a:r>
              <a:rPr lang="zh-TW" altLang="en-US" sz="1600" dirty="0">
                <a:highlight>
                  <a:srgbClr val="FFFF00"/>
                </a:highlight>
              </a:rPr>
              <a:t>份：</a:t>
            </a:r>
            <a:r>
              <a:rPr lang="en-US" altLang="zh-TW" sz="1600" dirty="0">
                <a:highlight>
                  <a:srgbClr val="FFFF00"/>
                </a:highlight>
              </a:rPr>
              <a:t>V, M, C, A, J, D</a:t>
            </a:r>
          </a:p>
        </p:txBody>
      </p:sp>
    </p:spTree>
    <p:extLst>
      <p:ext uri="{BB962C8B-B14F-4D97-AF65-F5344CB8AC3E}">
        <p14:creationId xmlns:p14="http://schemas.microsoft.com/office/powerpoint/2010/main" val="9930203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EC579-8715-943A-479D-1753A7EE8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2CE38CE-8957-A656-08B8-5AF10228E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751282"/>
              </p:ext>
            </p:extLst>
          </p:nvPr>
        </p:nvGraphicFramePr>
        <p:xfrm>
          <a:off x="386080" y="4864697"/>
          <a:ext cx="5018024" cy="1406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504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2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D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4E194FB-351D-5228-1D72-8DB7F1EAB5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9958845"/>
              </p:ext>
            </p:extLst>
          </p:nvPr>
        </p:nvGraphicFramePr>
        <p:xfrm>
          <a:off x="386080" y="1546382"/>
          <a:ext cx="5018024" cy="3236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5193025-EA86-E958-0A3F-B5A78578FFB7}"/>
              </a:ext>
            </a:extLst>
          </p:cNvPr>
          <p:cNvSpPr/>
          <p:nvPr/>
        </p:nvSpPr>
        <p:spPr>
          <a:xfrm>
            <a:off x="5934456" y="1286478"/>
            <a:ext cx="5533136" cy="515721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D6ECF2AA-64B6-8B8F-A674-56BBD9FADFC9}"/>
              </a:ext>
            </a:extLst>
          </p:cNvPr>
          <p:cNvSpPr txBox="1"/>
          <p:nvPr/>
        </p:nvSpPr>
        <p:spPr>
          <a:xfrm>
            <a:off x="5934456" y="1284153"/>
            <a:ext cx="55331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資料來源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/>
              <a:t>目標 </a:t>
            </a:r>
            <a:r>
              <a:rPr lang="en" altLang="zh-TW" sz="1400" dirty="0"/>
              <a:t>requestor </a:t>
            </a:r>
            <a:r>
              <a:rPr lang="zh-TW" altLang="en-US" sz="1400" dirty="0"/>
              <a:t>的交易量</a:t>
            </a:r>
            <a:endParaRPr lang="zh-TW" altLang="en-US" sz="1400" dirty="0">
              <a:highlight>
                <a:srgbClr val="00FFFF"/>
              </a:highlight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圖形</a:t>
            </a: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altLang="zh-TW" sz="1400" b="1" dirty="0"/>
              <a:t>X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：時間軸，以篩選的 </a:t>
            </a:r>
            <a:r>
              <a:rPr lang="en" altLang="zh-TW" sz="1400" dirty="0"/>
              <a:t>period </a:t>
            </a:r>
            <a:r>
              <a:rPr lang="zh-TW" altLang="en-US" sz="1400" dirty="0"/>
              <a:t>為單位</a:t>
            </a:r>
            <a:br>
              <a:rPr lang="zh-TW" altLang="en-US" sz="1400" dirty="0"/>
            </a:br>
            <a:r>
              <a:rPr lang="en" altLang="zh-TW" sz="1400" b="1" dirty="0"/>
              <a:t>Y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長條圖：顯示</a:t>
            </a:r>
            <a:r>
              <a:rPr lang="en-US" altLang="zh-TW" sz="1400" dirty="0"/>
              <a:t> </a:t>
            </a:r>
            <a:r>
              <a:rPr lang="en-US" altLang="zh-TW" sz="1400" dirty="0" err="1"/>
              <a:t>error_component</a:t>
            </a:r>
            <a:r>
              <a:rPr lang="en-US" altLang="zh-TW" sz="1400" dirty="0"/>
              <a:t> = S/D/A </a:t>
            </a:r>
            <a:r>
              <a:rPr lang="zh-TW" altLang="en-US" sz="1400" dirty="0"/>
              <a:t>的交易</a:t>
            </a:r>
            <a:r>
              <a:rPr lang="en-US" altLang="zh-TW" sz="1400" dirty="0"/>
              <a:t>/</a:t>
            </a:r>
            <a:r>
              <a:rPr lang="zh-TW" altLang="en-US" sz="1400" dirty="0"/>
              <a:t> 總交易量</a:t>
            </a:r>
            <a:r>
              <a:rPr lang="en-US" altLang="zh-TW" sz="1400" dirty="0"/>
              <a:t>(%) </a:t>
            </a:r>
            <a:r>
              <a:rPr lang="zh-TW" altLang="en-US" sz="1400" dirty="0"/>
              <a:t>，顏色代表不同</a:t>
            </a:r>
            <a:r>
              <a:rPr lang="en-US" altLang="zh-TW" sz="1400" dirty="0"/>
              <a:t> </a:t>
            </a:r>
            <a:r>
              <a:rPr lang="en-US" altLang="zh-TW" sz="1400" dirty="0" err="1"/>
              <a:t>error_component</a:t>
            </a:r>
            <a:r>
              <a:rPr lang="zh-TW" altLang="en-US" sz="1400" dirty="0"/>
              <a:t> </a:t>
            </a:r>
            <a:endParaRPr lang="en-US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排序：固定排序，圖形最底到最頂依序為 </a:t>
            </a:r>
            <a:r>
              <a:rPr lang="en-US" altLang="zh-TW" sz="1400" dirty="0"/>
              <a:t>S, D, A</a:t>
            </a:r>
            <a:endParaRPr lang="en" altLang="zh-TW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表格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表頭：時間區間，以篩選的 </a:t>
            </a:r>
            <a:r>
              <a:rPr lang="en" altLang="zh-TW" sz="1400" dirty="0"/>
              <a:t>period </a:t>
            </a:r>
            <a:r>
              <a:rPr lang="zh-TW" altLang="en-US" sz="1400" dirty="0"/>
              <a:t>為單位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欄位：</a:t>
            </a:r>
            <a:r>
              <a:rPr lang="en-US" altLang="zh-TW" sz="1400" dirty="0"/>
              <a:t> </a:t>
            </a:r>
            <a:r>
              <a:rPr lang="en-US" altLang="zh-TW" sz="1400" dirty="0" err="1"/>
              <a:t>error_component</a:t>
            </a:r>
            <a:r>
              <a:rPr lang="zh-TW" altLang="en-US" sz="1400" dirty="0"/>
              <a:t> </a:t>
            </a:r>
            <a:r>
              <a:rPr lang="en-US" altLang="zh-TW" sz="1400" dirty="0"/>
              <a:t>(S/D/A)</a:t>
            </a:r>
            <a:endParaRPr lang="en" altLang="zh-TW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內容：顯示</a:t>
            </a:r>
            <a:r>
              <a:rPr lang="en-US" altLang="zh-TW" sz="1400" dirty="0"/>
              <a:t> </a:t>
            </a:r>
            <a:r>
              <a:rPr lang="en-US" altLang="zh-TW" sz="1400" dirty="0" err="1"/>
              <a:t>error_component</a:t>
            </a:r>
            <a:r>
              <a:rPr lang="en-US" altLang="zh-TW" sz="1400" dirty="0"/>
              <a:t> = S/D/A </a:t>
            </a:r>
            <a:r>
              <a:rPr lang="zh-TW" altLang="en-US" sz="1400" dirty="0"/>
              <a:t>的交易量 </a:t>
            </a:r>
            <a:r>
              <a:rPr lang="en-US" altLang="zh-TW" sz="1400" dirty="0"/>
              <a:t>(</a:t>
            </a:r>
            <a:r>
              <a:rPr lang="en" altLang="zh-TW" sz="1400" dirty="0"/>
              <a:t>count)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排序：固定排序，欄位從上到下依序為 </a:t>
            </a:r>
            <a:r>
              <a:rPr lang="en-US" altLang="zh-TW" sz="1400" dirty="0"/>
              <a:t>S, D, A</a:t>
            </a:r>
            <a:endParaRPr lang="en" altLang="zh-TW" sz="1400" dirty="0"/>
          </a:p>
          <a:p>
            <a:endParaRPr kumimoji="1" lang="zh-TW" altLang="en-US" sz="1400" dirty="0"/>
          </a:p>
        </p:txBody>
      </p:sp>
      <p:sp>
        <p:nvSpPr>
          <p:cNvPr id="3" name="TextBox 16">
            <a:extLst>
              <a:ext uri="{FF2B5EF4-FFF2-40B4-BE49-F238E27FC236}">
                <a16:creationId xmlns:a16="http://schemas.microsoft.com/office/drawing/2014/main" id="{0928A94D-06B3-FD53-6659-8BE987C0DA69}"/>
              </a:ext>
            </a:extLst>
          </p:cNvPr>
          <p:cNvSpPr txBox="1"/>
          <p:nvPr/>
        </p:nvSpPr>
        <p:spPr>
          <a:xfrm>
            <a:off x="5565214" y="460023"/>
            <a:ext cx="270022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message type: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48C920A6-FC18-AE78-1336-2B240E91622B}"/>
              </a:ext>
            </a:extLst>
          </p:cNvPr>
          <p:cNvSpPr txBox="1"/>
          <p:nvPr/>
        </p:nvSpPr>
        <p:spPr>
          <a:xfrm>
            <a:off x="8707484" y="84692"/>
            <a:ext cx="217763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code: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13" name="TextBox 18">
            <a:extLst>
              <a:ext uri="{FF2B5EF4-FFF2-40B4-BE49-F238E27FC236}">
                <a16:creationId xmlns:a16="http://schemas.microsoft.com/office/drawing/2014/main" id="{76D3D7A4-DA9F-BFBC-7BF4-389FF20D9DC2}"/>
              </a:ext>
            </a:extLst>
          </p:cNvPr>
          <p:cNvSpPr txBox="1"/>
          <p:nvPr/>
        </p:nvSpPr>
        <p:spPr>
          <a:xfrm>
            <a:off x="8702622" y="479231"/>
            <a:ext cx="270022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description: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14" name="TextBox 20">
            <a:extLst>
              <a:ext uri="{FF2B5EF4-FFF2-40B4-BE49-F238E27FC236}">
                <a16:creationId xmlns:a16="http://schemas.microsoft.com/office/drawing/2014/main" id="{4E426300-B75D-3861-6A80-B0A4251E1AB9}"/>
              </a:ext>
            </a:extLst>
          </p:cNvPr>
          <p:cNvSpPr txBox="1"/>
          <p:nvPr/>
        </p:nvSpPr>
        <p:spPr>
          <a:xfrm>
            <a:off x="5571411" y="124136"/>
            <a:ext cx="241341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error_component</a:t>
            </a:r>
            <a:r>
              <a:rPr lang="en-US" sz="1200" dirty="0">
                <a:solidFill>
                  <a:schemeClr val="tx1"/>
                </a:solidFill>
              </a:rPr>
              <a:t>: S/D/</a:t>
            </a:r>
            <a:r>
              <a:rPr lang="en-US" altLang="zh-TW" sz="1200" dirty="0">
                <a:solidFill>
                  <a:schemeClr val="tx1"/>
                </a:solidFill>
              </a:rPr>
              <a:t>A</a:t>
            </a:r>
            <a:r>
              <a:rPr lang="zh-TW" altLang="en-US" sz="1200" dirty="0">
                <a:solidFill>
                  <a:schemeClr val="tx1"/>
                </a:solidFill>
              </a:rPr>
              <a:t>（多選）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3">
            <a:extLst>
              <a:ext uri="{FF2B5EF4-FFF2-40B4-BE49-F238E27FC236}">
                <a16:creationId xmlns:a16="http://schemas.microsoft.com/office/drawing/2014/main" id="{82AD097E-0114-5E08-766B-8769DF6A771A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3A391A13-1236-2AA7-6BCC-7B179CB99390}"/>
              </a:ext>
            </a:extLst>
          </p:cNvPr>
          <p:cNvSpPr txBox="1"/>
          <p:nvPr/>
        </p:nvSpPr>
        <p:spPr>
          <a:xfrm>
            <a:off x="3834246" y="137161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Datepicker</a:t>
            </a:r>
            <a:endParaRPr lang="en-US" sz="1600" dirty="0"/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DED92F-3847-DDBA-6817-8D62B0E2DE3D}"/>
              </a:ext>
            </a:extLst>
          </p:cNvPr>
          <p:cNvSpPr txBox="1"/>
          <p:nvPr/>
        </p:nvSpPr>
        <p:spPr>
          <a:xfrm>
            <a:off x="394518" y="668316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94703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CCFCC-6249-6A00-DB80-7E183A12C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9D22E33B-B8F4-CB4A-AF8C-723840804A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2106911"/>
              </p:ext>
            </p:extLst>
          </p:nvPr>
        </p:nvGraphicFramePr>
        <p:xfrm>
          <a:off x="386081" y="919920"/>
          <a:ext cx="5704356" cy="1533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55F6220-58F3-B989-502F-D9DE943902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738515"/>
              </p:ext>
            </p:extLst>
          </p:nvPr>
        </p:nvGraphicFramePr>
        <p:xfrm>
          <a:off x="386081" y="2453798"/>
          <a:ext cx="5704356" cy="171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3C7C645-A2FD-AD78-724E-90AAFB505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745783"/>
              </p:ext>
            </p:extLst>
          </p:nvPr>
        </p:nvGraphicFramePr>
        <p:xfrm>
          <a:off x="400365" y="5882640"/>
          <a:ext cx="5695634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319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952563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80584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80584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80584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164651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1950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err="1"/>
                        <a:t>error_detail</a:t>
                      </a:r>
                      <a:r>
                        <a:rPr lang="zh-TW" altLang="en-US" sz="1000" dirty="0"/>
                        <a:t> </a:t>
                      </a:r>
                      <a:r>
                        <a:rPr lang="en-US" altLang="zh-TW" sz="1000" dirty="0"/>
                        <a:t>1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1950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err="1"/>
                        <a:t>error_detail</a:t>
                      </a:r>
                      <a:r>
                        <a:rPr lang="en-US" sz="1000" dirty="0"/>
                        <a:t>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1950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err="1"/>
                        <a:t>error_detail</a:t>
                      </a:r>
                      <a:r>
                        <a:rPr lang="en-US" altLang="zh-TW" sz="1000" dirty="0"/>
                        <a:t> 3…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D6D0104-4693-34D4-56EE-D27DC7F73D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4076264"/>
              </p:ext>
            </p:extLst>
          </p:nvPr>
        </p:nvGraphicFramePr>
        <p:xfrm>
          <a:off x="391496" y="4171347"/>
          <a:ext cx="5704356" cy="171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23169F09-48AF-01E5-F459-4EABA2FF8777}"/>
              </a:ext>
            </a:extLst>
          </p:cNvPr>
          <p:cNvSpPr/>
          <p:nvPr/>
        </p:nvSpPr>
        <p:spPr>
          <a:xfrm>
            <a:off x="391496" y="5882640"/>
            <a:ext cx="5812965" cy="975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C2969EB-4269-EAF5-9B03-4E29DC1DBAF9}"/>
              </a:ext>
            </a:extLst>
          </p:cNvPr>
          <p:cNvSpPr/>
          <p:nvPr/>
        </p:nvSpPr>
        <p:spPr>
          <a:xfrm>
            <a:off x="6360316" y="1013939"/>
            <a:ext cx="5533135" cy="572331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27CBF533-0418-E0CA-3D3B-3FF3E4641484}"/>
              </a:ext>
            </a:extLst>
          </p:cNvPr>
          <p:cNvSpPr txBox="1"/>
          <p:nvPr/>
        </p:nvSpPr>
        <p:spPr>
          <a:xfrm>
            <a:off x="6404008" y="1078774"/>
            <a:ext cx="5445750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100" b="1" dirty="0"/>
              <a:t>資料來源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100" dirty="0"/>
              <a:t>目標 </a:t>
            </a:r>
            <a:r>
              <a:rPr lang="en" altLang="zh-TW" sz="1100" dirty="0"/>
              <a:t>requestor </a:t>
            </a:r>
            <a:r>
              <a:rPr lang="zh-TW" altLang="en-US" sz="1100" dirty="0"/>
              <a:t>的交易量，</a:t>
            </a:r>
            <a:r>
              <a:rPr lang="en-US" altLang="zh-TW" sz="1100" dirty="0" err="1"/>
              <a:t>error_component</a:t>
            </a:r>
            <a:r>
              <a:rPr lang="en-US" altLang="zh-TW" sz="1100" dirty="0"/>
              <a:t> IS NOT NULL</a:t>
            </a:r>
            <a:r>
              <a:rPr lang="zh-TW" altLang="en-US" sz="1100" dirty="0"/>
              <a:t> </a:t>
            </a:r>
            <a:r>
              <a:rPr lang="en-US" altLang="zh-TW" sz="1100" dirty="0">
                <a:highlight>
                  <a:srgbClr val="00FFFF"/>
                </a:highlight>
              </a:rPr>
              <a:t>AND </a:t>
            </a:r>
            <a:r>
              <a:rPr lang="en-US" altLang="zh-TW" sz="1100" dirty="0" err="1">
                <a:highlight>
                  <a:srgbClr val="00FFFF"/>
                </a:highlight>
              </a:rPr>
              <a:t>error_message_type</a:t>
            </a:r>
            <a:r>
              <a:rPr lang="en-US" altLang="zh-TW" sz="1100" dirty="0">
                <a:highlight>
                  <a:srgbClr val="00FFFF"/>
                </a:highlight>
              </a:rPr>
              <a:t> != (</a:t>
            </a:r>
            <a:r>
              <a:rPr lang="en-US" altLang="zh-TW" sz="1100" dirty="0" err="1">
                <a:highlight>
                  <a:srgbClr val="00FFFF"/>
                </a:highlight>
              </a:rPr>
              <a:t>MReq</a:t>
            </a:r>
            <a:r>
              <a:rPr lang="en-US" altLang="zh-TW" sz="1100" dirty="0">
                <a:highlight>
                  <a:srgbClr val="00FFFF"/>
                </a:highlight>
              </a:rPr>
              <a:t> or Error) AND </a:t>
            </a:r>
            <a:r>
              <a:rPr lang="en-US" altLang="zh-TW" sz="1100" b="1" dirty="0" err="1">
                <a:highlight>
                  <a:srgbClr val="00FFFF"/>
                </a:highlight>
              </a:rPr>
              <a:t>tansStatus</a:t>
            </a:r>
            <a:r>
              <a:rPr lang="en-US" altLang="zh-TW" sz="1100" b="1" dirty="0">
                <a:highlight>
                  <a:srgbClr val="00FFFF"/>
                </a:highlight>
              </a:rPr>
              <a:t> =  (R or N or U)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100" b="1" dirty="0">
              <a:highlight>
                <a:srgbClr val="00FFFF"/>
              </a:highlight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1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100" b="1" dirty="0"/>
              <a:t>圖形</a:t>
            </a:r>
            <a:endParaRPr lang="en-US" altLang="zh-TW" sz="11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100" b="1" dirty="0"/>
              <a:t>排序</a:t>
            </a:r>
            <a:r>
              <a:rPr lang="zh-TW" altLang="en-US" sz="1100" dirty="0"/>
              <a:t>：照最近的 </a:t>
            </a:r>
            <a:r>
              <a:rPr lang="en-US" altLang="zh-TW" sz="1100" dirty="0"/>
              <a:t>period </a:t>
            </a:r>
            <a:r>
              <a:rPr lang="zh-TW" altLang="en-US" sz="1100" dirty="0"/>
              <a:t>排，數量最多的在最底下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altLang="zh-TW" sz="1100" b="1" dirty="0"/>
              <a:t>X </a:t>
            </a:r>
            <a:r>
              <a:rPr lang="zh-TW" altLang="en-US" sz="1100" b="1" dirty="0"/>
              <a:t>軸</a:t>
            </a:r>
            <a:r>
              <a:rPr lang="zh-TW" altLang="en-US" sz="1100" dirty="0"/>
              <a:t>：時間軸，以篩選的 </a:t>
            </a:r>
            <a:r>
              <a:rPr lang="en" altLang="zh-TW" sz="1100" dirty="0"/>
              <a:t>period </a:t>
            </a:r>
            <a:r>
              <a:rPr lang="zh-TW" altLang="en-US" sz="1100" dirty="0"/>
              <a:t>為單位</a:t>
            </a:r>
            <a:br>
              <a:rPr lang="zh-TW" altLang="en-US" sz="1100" dirty="0"/>
            </a:br>
            <a:r>
              <a:rPr lang="en" altLang="zh-TW" sz="1100" b="1" dirty="0"/>
              <a:t>Y </a:t>
            </a:r>
            <a:r>
              <a:rPr lang="zh-TW" altLang="en-US" sz="1100" b="1" dirty="0"/>
              <a:t>軸</a:t>
            </a:r>
            <a:r>
              <a:rPr lang="zh-TW" altLang="en-US" sz="1100" dirty="0"/>
              <a:t>：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zh-TW" altLang="en-US" sz="1100" dirty="0"/>
              <a:t>堆疊圖</a:t>
            </a:r>
            <a:r>
              <a:rPr lang="en-US" altLang="zh-TW" sz="1100" dirty="0"/>
              <a:t> 1</a:t>
            </a:r>
            <a:r>
              <a:rPr lang="zh-TW" altLang="en-US" sz="1100" dirty="0"/>
              <a:t>：各 </a:t>
            </a:r>
            <a:r>
              <a:rPr lang="en-US" altLang="zh-TW" sz="1100" dirty="0" err="1"/>
              <a:t>error_message_type</a:t>
            </a:r>
            <a:r>
              <a:rPr lang="zh-TW" altLang="en-US" sz="1100" dirty="0"/>
              <a:t> 交易量</a:t>
            </a:r>
            <a:r>
              <a:rPr lang="en-US" altLang="zh-TW" sz="1100" dirty="0"/>
              <a:t>(count)</a:t>
            </a:r>
          </a:p>
          <a:p>
            <a:r>
              <a:rPr lang="zh-TW" altLang="en-US" sz="1100" dirty="0"/>
              <a:t>堆疊圖 </a:t>
            </a:r>
            <a:r>
              <a:rPr lang="en-US" altLang="zh-TW" sz="1100" dirty="0"/>
              <a:t>2</a:t>
            </a:r>
            <a:r>
              <a:rPr lang="zh-TW" altLang="en-US" sz="1100" dirty="0"/>
              <a:t>：各 </a:t>
            </a:r>
            <a:r>
              <a:rPr lang="en-US" altLang="zh-TW" sz="1100" dirty="0" err="1"/>
              <a:t>error_code</a:t>
            </a:r>
            <a:r>
              <a:rPr lang="zh-TW" altLang="en-US" sz="1100" dirty="0"/>
              <a:t>交易量</a:t>
            </a:r>
            <a:r>
              <a:rPr lang="en-US" altLang="zh-TW" sz="1100" dirty="0"/>
              <a:t>(count)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zh-TW" altLang="en-US" sz="1100" dirty="0"/>
              <a:t>堆疊圖 </a:t>
            </a:r>
            <a:r>
              <a:rPr lang="en-US" altLang="zh-TW" sz="1100" dirty="0"/>
              <a:t>3</a:t>
            </a:r>
            <a:r>
              <a:rPr lang="zh-TW" altLang="en-US" sz="1100" dirty="0"/>
              <a:t>：各 </a:t>
            </a:r>
            <a:r>
              <a:rPr lang="en-US" altLang="zh-TW" sz="1100" dirty="0" err="1"/>
              <a:t>error_description</a:t>
            </a:r>
            <a:r>
              <a:rPr lang="en-US" altLang="zh-TW" sz="1100" dirty="0"/>
              <a:t> </a:t>
            </a:r>
            <a:r>
              <a:rPr lang="zh-TW" altLang="en-US" sz="1100" dirty="0"/>
              <a:t>交易量</a:t>
            </a:r>
            <a:r>
              <a:rPr lang="en-US" altLang="zh-TW" sz="1100" dirty="0"/>
              <a:t>(count)</a:t>
            </a:r>
            <a:endParaRPr lang="zh-TW" altLang="en-US" sz="11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1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100" b="1" dirty="0"/>
              <a:t>表格</a:t>
            </a:r>
            <a:endParaRPr lang="zh-TW" altLang="en-US" sz="11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100" dirty="0"/>
              <a:t>表頭：時間區間，以篩選的 </a:t>
            </a:r>
            <a:r>
              <a:rPr lang="en" altLang="zh-TW" sz="1100" dirty="0"/>
              <a:t>period </a:t>
            </a:r>
            <a:r>
              <a:rPr lang="zh-TW" altLang="en-US" sz="1100" dirty="0"/>
              <a:t>為單位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100" dirty="0"/>
              <a:t>欄位：</a:t>
            </a:r>
            <a:r>
              <a:rPr lang="en-US" altLang="zh-TW" sz="1100" dirty="0"/>
              <a:t> </a:t>
            </a:r>
            <a:r>
              <a:rPr lang="en-US" altLang="zh-TW" sz="1100" dirty="0" err="1"/>
              <a:t>error_detail</a:t>
            </a:r>
            <a:endParaRPr lang="en" altLang="zh-TW" sz="11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100" dirty="0"/>
              <a:t>內容：顯示</a:t>
            </a:r>
            <a:r>
              <a:rPr lang="en-US" altLang="zh-TW" sz="1100" dirty="0"/>
              <a:t> </a:t>
            </a:r>
            <a:r>
              <a:rPr lang="en-US" altLang="zh-TW" sz="1100" dirty="0" err="1"/>
              <a:t>error_detail</a:t>
            </a:r>
            <a:r>
              <a:rPr lang="en-US" altLang="zh-TW" sz="1100" dirty="0"/>
              <a:t> </a:t>
            </a:r>
            <a:r>
              <a:rPr lang="zh-TW" altLang="en-US" sz="1100" dirty="0"/>
              <a:t>的交易量 </a:t>
            </a:r>
            <a:r>
              <a:rPr lang="en-US" altLang="zh-TW" sz="1100" dirty="0"/>
              <a:t>(</a:t>
            </a:r>
            <a:r>
              <a:rPr lang="en" altLang="zh-TW" sz="1100" dirty="0"/>
              <a:t>count)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100" dirty="0"/>
              <a:t>熱力圖：在同個 </a:t>
            </a:r>
            <a:r>
              <a:rPr lang="en-US" altLang="zh-TW" sz="1100" dirty="0"/>
              <a:t>period </a:t>
            </a:r>
            <a:r>
              <a:rPr lang="zh-TW" altLang="en-US" sz="1100" dirty="0"/>
              <a:t>內數字越大，顏色越深</a:t>
            </a:r>
            <a:endParaRPr lang="en" altLang="zh-TW" sz="1100" dirty="0"/>
          </a:p>
          <a:p>
            <a:endParaRPr kumimoji="1" lang="zh-TW" altLang="en-US" sz="1100" dirty="0"/>
          </a:p>
        </p:txBody>
      </p:sp>
      <p:sp>
        <p:nvSpPr>
          <p:cNvPr id="6" name="TextBox 16">
            <a:extLst>
              <a:ext uri="{FF2B5EF4-FFF2-40B4-BE49-F238E27FC236}">
                <a16:creationId xmlns:a16="http://schemas.microsoft.com/office/drawing/2014/main" id="{E0931987-7ABD-1983-1981-F8E9AC0F607C}"/>
              </a:ext>
            </a:extLst>
          </p:cNvPr>
          <p:cNvSpPr txBox="1"/>
          <p:nvPr/>
        </p:nvSpPr>
        <p:spPr>
          <a:xfrm>
            <a:off x="5565214" y="460023"/>
            <a:ext cx="270022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message type: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7" name="TextBox 17">
            <a:extLst>
              <a:ext uri="{FF2B5EF4-FFF2-40B4-BE49-F238E27FC236}">
                <a16:creationId xmlns:a16="http://schemas.microsoft.com/office/drawing/2014/main" id="{0B271EFC-108E-1701-4F4D-AE1F48DE3D9A}"/>
              </a:ext>
            </a:extLst>
          </p:cNvPr>
          <p:cNvSpPr txBox="1"/>
          <p:nvPr/>
        </p:nvSpPr>
        <p:spPr>
          <a:xfrm>
            <a:off x="8707484" y="84692"/>
            <a:ext cx="217763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code: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8" name="TextBox 18">
            <a:extLst>
              <a:ext uri="{FF2B5EF4-FFF2-40B4-BE49-F238E27FC236}">
                <a16:creationId xmlns:a16="http://schemas.microsoft.com/office/drawing/2014/main" id="{D9FD67C0-D97D-44F9-3DD4-A19D193AD935}"/>
              </a:ext>
            </a:extLst>
          </p:cNvPr>
          <p:cNvSpPr txBox="1"/>
          <p:nvPr/>
        </p:nvSpPr>
        <p:spPr>
          <a:xfrm>
            <a:off x="8702622" y="479231"/>
            <a:ext cx="270022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description: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11" name="TextBox 20">
            <a:extLst>
              <a:ext uri="{FF2B5EF4-FFF2-40B4-BE49-F238E27FC236}">
                <a16:creationId xmlns:a16="http://schemas.microsoft.com/office/drawing/2014/main" id="{77E868B2-0E24-70A4-1FB9-CF5FE1919A10}"/>
              </a:ext>
            </a:extLst>
          </p:cNvPr>
          <p:cNvSpPr txBox="1"/>
          <p:nvPr/>
        </p:nvSpPr>
        <p:spPr>
          <a:xfrm>
            <a:off x="5571411" y="124136"/>
            <a:ext cx="241341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error_component</a:t>
            </a:r>
            <a:r>
              <a:rPr lang="en-US" sz="1200" dirty="0">
                <a:solidFill>
                  <a:schemeClr val="tx1"/>
                </a:solidFill>
              </a:rPr>
              <a:t>: S/D/</a:t>
            </a:r>
            <a:r>
              <a:rPr lang="en-US" altLang="zh-TW" sz="1200" dirty="0">
                <a:solidFill>
                  <a:schemeClr val="tx1"/>
                </a:solidFill>
              </a:rPr>
              <a:t>A</a:t>
            </a:r>
            <a:r>
              <a:rPr lang="zh-TW" altLang="en-US" sz="1200" dirty="0">
                <a:solidFill>
                  <a:schemeClr val="tx1"/>
                </a:solidFill>
              </a:rPr>
              <a:t>（多選）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E0587ACA-768D-F3F9-B886-07CAF4592E44}"/>
              </a:ext>
            </a:extLst>
          </p:cNvPr>
          <p:cNvSpPr txBox="1"/>
          <p:nvPr/>
        </p:nvSpPr>
        <p:spPr>
          <a:xfrm>
            <a:off x="404402" y="117194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14" name="TextBox 14">
            <a:extLst>
              <a:ext uri="{FF2B5EF4-FFF2-40B4-BE49-F238E27FC236}">
                <a16:creationId xmlns:a16="http://schemas.microsoft.com/office/drawing/2014/main" id="{552669B1-4B38-8E84-7C00-067AA9E5BB0E}"/>
              </a:ext>
            </a:extLst>
          </p:cNvPr>
          <p:cNvSpPr txBox="1"/>
          <p:nvPr/>
        </p:nvSpPr>
        <p:spPr>
          <a:xfrm>
            <a:off x="3859298" y="112109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Datepicker</a:t>
            </a:r>
            <a:endParaRPr lang="en-US" sz="1600" dirty="0"/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000D2337-F15B-C83F-DE4B-6DBDFA9F69CC}"/>
              </a:ext>
            </a:extLst>
          </p:cNvPr>
          <p:cNvSpPr txBox="1"/>
          <p:nvPr/>
        </p:nvSpPr>
        <p:spPr>
          <a:xfrm>
            <a:off x="394518" y="555582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67532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EF6FC-CFDB-B029-6927-980C322E7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AD808-615B-43A4-7E29-080A0697E6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商戶統計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B9184A-2C4F-8DDF-E1A7-2CEFB8DE30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9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47EC6B-4AD1-FF3F-49A5-8390CD501845}"/>
              </a:ext>
            </a:extLst>
          </p:cNvPr>
          <p:cNvSpPr txBox="1"/>
          <p:nvPr/>
        </p:nvSpPr>
        <p:spPr>
          <a:xfrm>
            <a:off x="386080" y="207581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4D49E-DC72-93F0-21BF-65491A7CCFEE}"/>
              </a:ext>
            </a:extLst>
          </p:cNvPr>
          <p:cNvSpPr txBox="1"/>
          <p:nvPr/>
        </p:nvSpPr>
        <p:spPr>
          <a:xfrm>
            <a:off x="3790265" y="210317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9EB3F4-22AB-D92C-FB04-E556D4033D72}"/>
              </a:ext>
            </a:extLst>
          </p:cNvPr>
          <p:cNvSpPr txBox="1"/>
          <p:nvPr/>
        </p:nvSpPr>
        <p:spPr>
          <a:xfrm>
            <a:off x="386080" y="627363"/>
            <a:ext cx="699595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Transaction: Top 10 volume / Success Top %10 / Success % button 10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B65695E-B723-6198-6C98-39B09C5A3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765132"/>
              </p:ext>
            </p:extLst>
          </p:nvPr>
        </p:nvGraphicFramePr>
        <p:xfrm>
          <a:off x="543903" y="3545099"/>
          <a:ext cx="10528143" cy="1306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099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39253">
                <a:tc>
                  <a:txBody>
                    <a:bodyPr/>
                    <a:lstStyle/>
                    <a:p>
                      <a:r>
                        <a:rPr lang="en-US" sz="1000" dirty="0"/>
                        <a:t>Success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 3…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AD9AD82-34C6-C424-9E98-9ED78917D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886697"/>
              </p:ext>
            </p:extLst>
          </p:nvPr>
        </p:nvGraphicFramePr>
        <p:xfrm>
          <a:off x="531046" y="4967899"/>
          <a:ext cx="10550144" cy="1306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912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39253">
                <a:tc>
                  <a:txBody>
                    <a:bodyPr/>
                    <a:lstStyle/>
                    <a:p>
                      <a:r>
                        <a:rPr lang="en-US" sz="1000" dirty="0"/>
                        <a:t>Success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 3…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E92278C-A83D-B16E-14A3-8435A2714A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728778"/>
              </p:ext>
            </p:extLst>
          </p:nvPr>
        </p:nvGraphicFramePr>
        <p:xfrm>
          <a:off x="2346234" y="3796379"/>
          <a:ext cx="8725812" cy="1055421"/>
        </p:xfrm>
        <a:graphic>
          <a:graphicData uri="http://schemas.openxmlformats.org/drawingml/2006/table">
            <a:tbl>
              <a:tblPr/>
              <a:tblGrid>
                <a:gridCol w="2181453">
                  <a:extLst>
                    <a:ext uri="{9D8B030D-6E8A-4147-A177-3AD203B41FA5}">
                      <a16:colId xmlns:a16="http://schemas.microsoft.com/office/drawing/2014/main" val="1138531037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1256034911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3573930471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2417475373"/>
                    </a:ext>
                  </a:extLst>
                </a:gridCol>
              </a:tblGrid>
              <a:tr h="35180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406900"/>
                  </a:ext>
                </a:extLst>
              </a:tr>
              <a:tr h="35180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5205"/>
                  </a:ext>
                </a:extLst>
              </a:tr>
              <a:tr h="351807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52111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DB4D93D-000F-0B13-85FC-A5FA6F0DF1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733455"/>
              </p:ext>
            </p:extLst>
          </p:nvPr>
        </p:nvGraphicFramePr>
        <p:xfrm>
          <a:off x="2346234" y="5191789"/>
          <a:ext cx="8725812" cy="1082811"/>
        </p:xfrm>
        <a:graphic>
          <a:graphicData uri="http://schemas.openxmlformats.org/drawingml/2006/table">
            <a:tbl>
              <a:tblPr/>
              <a:tblGrid>
                <a:gridCol w="2181453">
                  <a:extLst>
                    <a:ext uri="{9D8B030D-6E8A-4147-A177-3AD203B41FA5}">
                      <a16:colId xmlns:a16="http://schemas.microsoft.com/office/drawing/2014/main" val="3236612768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3361952710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1603418233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651249033"/>
                    </a:ext>
                  </a:extLst>
                </a:gridCol>
              </a:tblGrid>
              <a:tr h="360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499233"/>
                  </a:ext>
                </a:extLst>
              </a:tr>
              <a:tr h="360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748017"/>
                  </a:ext>
                </a:extLst>
              </a:tr>
              <a:tr h="360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10220"/>
                  </a:ext>
                </a:extLst>
              </a:tr>
            </a:tbl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E200AD3-257F-32F5-35F3-495550E9BA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6160143"/>
              </p:ext>
            </p:extLst>
          </p:nvPr>
        </p:nvGraphicFramePr>
        <p:xfrm>
          <a:off x="543902" y="1514533"/>
          <a:ext cx="10528144" cy="1914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86FACDC-CCC9-0D6C-D504-931BCB9C5EB7}"/>
              </a:ext>
            </a:extLst>
          </p:cNvPr>
          <p:cNvSpPr/>
          <p:nvPr/>
        </p:nvSpPr>
        <p:spPr>
          <a:xfrm>
            <a:off x="293302" y="1434965"/>
            <a:ext cx="11144504" cy="5148621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87EE8DA3-B54B-3CF7-D5DE-8D2F02CD2832}"/>
              </a:ext>
            </a:extLst>
          </p:cNvPr>
          <p:cNvSpPr txBox="1"/>
          <p:nvPr/>
        </p:nvSpPr>
        <p:spPr>
          <a:xfrm>
            <a:off x="7549371" y="448840"/>
            <a:ext cx="4423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交易量</a:t>
            </a:r>
            <a:r>
              <a:rPr kumimoji="1" lang="en-US" altLang="zh-TW" sz="1400" dirty="0"/>
              <a:t>/</a:t>
            </a:r>
            <a:r>
              <a:rPr kumimoji="1" lang="zh-TW" altLang="en-US" sz="1400" dirty="0"/>
              <a:t>成功率最高</a:t>
            </a:r>
            <a:r>
              <a:rPr kumimoji="1" lang="en-US" altLang="zh-TW" sz="1400" dirty="0"/>
              <a:t>/</a:t>
            </a:r>
            <a:r>
              <a:rPr kumimoji="1" lang="zh-TW" altLang="en-US" sz="1400" dirty="0"/>
              <a:t>成功率最低前 </a:t>
            </a:r>
            <a:r>
              <a:rPr kumimoji="1" lang="en-US" altLang="zh-TW" sz="1400" dirty="0"/>
              <a:t>10</a:t>
            </a:r>
            <a:r>
              <a:rPr kumimoji="1" lang="zh-TW" altLang="en-US" sz="1400" dirty="0"/>
              <a:t> </a:t>
            </a:r>
            <a:r>
              <a:rPr kumimoji="1" lang="en-US" altLang="zh-TW" sz="1400" dirty="0"/>
              <a:t>merchant </a:t>
            </a:r>
            <a:r>
              <a:rPr kumimoji="1" lang="zh-TW" altLang="en-US" sz="1400" dirty="0"/>
              <a:t>排行消長</a:t>
            </a:r>
            <a:endParaRPr kumimoji="1" lang="en-US" altLang="zh-TW" sz="14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BABA332-66D1-D937-468C-3AF3B62AB0C4}"/>
              </a:ext>
            </a:extLst>
          </p:cNvPr>
          <p:cNvSpPr/>
          <p:nvPr/>
        </p:nvSpPr>
        <p:spPr>
          <a:xfrm>
            <a:off x="10913560" y="5209309"/>
            <a:ext cx="1970275" cy="164869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/>
              <a:t>三張</a:t>
            </a:r>
          </a:p>
        </p:txBody>
      </p:sp>
    </p:spTree>
    <p:extLst>
      <p:ext uri="{BB962C8B-B14F-4D97-AF65-F5344CB8AC3E}">
        <p14:creationId xmlns:p14="http://schemas.microsoft.com/office/powerpoint/2010/main" val="1338356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D254157-CDED-8B19-B7E5-5DD4F2F81162}"/>
              </a:ext>
            </a:extLst>
          </p:cNvPr>
          <p:cNvSpPr txBox="1"/>
          <p:nvPr/>
        </p:nvSpPr>
        <p:spPr>
          <a:xfrm>
            <a:off x="386080" y="207581"/>
            <a:ext cx="2416111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strike="sngStrike" dirty="0"/>
              <a:t>period: Day/week/month </a:t>
            </a:r>
            <a:endParaRPr lang="en-US" sz="1600" strike="sngStrik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3E2DA1-EFA1-A486-95A4-9EACD8D99BAE}"/>
              </a:ext>
            </a:extLst>
          </p:cNvPr>
          <p:cNvSpPr txBox="1"/>
          <p:nvPr/>
        </p:nvSpPr>
        <p:spPr>
          <a:xfrm>
            <a:off x="3017545" y="213378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CE1004-4C6E-7EBD-1142-E7668F51C82B}"/>
              </a:ext>
            </a:extLst>
          </p:cNvPr>
          <p:cNvSpPr txBox="1"/>
          <p:nvPr/>
        </p:nvSpPr>
        <p:spPr>
          <a:xfrm>
            <a:off x="386080" y="627363"/>
            <a:ext cx="616899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Transaction: Top 10 volume, Success Top %10, Success % button 10</a:t>
            </a:r>
            <a:endParaRPr lang="en-US" sz="16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16743B1-EC4C-CE8C-56C0-139C59FD67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2657158"/>
              </p:ext>
            </p:extLst>
          </p:nvPr>
        </p:nvGraphicFramePr>
        <p:xfrm>
          <a:off x="429996" y="1680606"/>
          <a:ext cx="5341396" cy="3124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F6AD902-EC73-26F6-76B2-DFC9AB354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14961"/>
              </p:ext>
            </p:extLst>
          </p:nvPr>
        </p:nvGraphicFramePr>
        <p:xfrm>
          <a:off x="429996" y="4869036"/>
          <a:ext cx="5341395" cy="928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Fail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EF10331-9C6D-52F2-8EFB-0B85D90DAE4E}"/>
              </a:ext>
            </a:extLst>
          </p:cNvPr>
          <p:cNvSpPr/>
          <p:nvPr/>
        </p:nvSpPr>
        <p:spPr>
          <a:xfrm>
            <a:off x="386080" y="1542378"/>
            <a:ext cx="5592292" cy="4408476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1850E26-F55C-A762-6A8A-2AAA54E41AF2}"/>
              </a:ext>
            </a:extLst>
          </p:cNvPr>
          <p:cNvSpPr txBox="1"/>
          <p:nvPr/>
        </p:nvSpPr>
        <p:spPr>
          <a:xfrm>
            <a:off x="6812270" y="238358"/>
            <a:ext cx="50749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指定時間內統計交易量最大</a:t>
            </a:r>
            <a:r>
              <a:rPr kumimoji="1" lang="en-US" altLang="zh-TW" sz="1400" dirty="0"/>
              <a:t>/</a:t>
            </a:r>
            <a:r>
              <a:rPr kumimoji="1" lang="zh-TW" altLang="en-US" sz="1400" dirty="0"/>
              <a:t>成功率最高</a:t>
            </a:r>
            <a:r>
              <a:rPr kumimoji="1" lang="en-US" altLang="zh-TW" sz="1400" dirty="0"/>
              <a:t>/</a:t>
            </a:r>
            <a:r>
              <a:rPr kumimoji="1" lang="zh-TW" altLang="en-US" sz="1400" dirty="0"/>
              <a:t>成功率最低的商戶交易狀態分析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交易量最高（最在意）的 </a:t>
            </a:r>
            <a:r>
              <a:rPr kumimoji="1" lang="en-US" altLang="zh-TW" sz="1400" dirty="0"/>
              <a:t>merchant </a:t>
            </a:r>
            <a:r>
              <a:rPr kumimoji="1" lang="zh-TW" altLang="en-US" sz="1400" dirty="0"/>
              <a:t>交易成功率分析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交易量最低的 </a:t>
            </a:r>
            <a:r>
              <a:rPr kumimoji="1" lang="en-US" altLang="zh-TW" sz="1400" dirty="0"/>
              <a:t>merchant </a:t>
            </a:r>
            <a:r>
              <a:rPr kumimoji="1" lang="zh-TW" altLang="en-US" sz="1400" dirty="0"/>
              <a:t>是否須花心力（交易量大）</a:t>
            </a:r>
            <a:endParaRPr kumimoji="1"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4079352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47EC6B-4AD1-FF3F-49A5-8390CD501845}"/>
              </a:ext>
            </a:extLst>
          </p:cNvPr>
          <p:cNvSpPr txBox="1"/>
          <p:nvPr/>
        </p:nvSpPr>
        <p:spPr>
          <a:xfrm>
            <a:off x="386080" y="207581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strike="sngStrike" dirty="0"/>
              <a:t>period: Day/week/month</a:t>
            </a:r>
            <a:r>
              <a:rPr lang="zh-TW" altLang="en-US" sz="1600" strike="sngStrike" dirty="0"/>
              <a:t>（單選）</a:t>
            </a:r>
            <a:r>
              <a:rPr lang="en-US" altLang="zh-TW" sz="1600" strike="sngStrike" dirty="0"/>
              <a:t> </a:t>
            </a:r>
            <a:endParaRPr lang="en-US" sz="1600" strike="sngStrike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A4D49E-DC72-93F0-21BF-65491A7CCFEE}"/>
              </a:ext>
            </a:extLst>
          </p:cNvPr>
          <p:cNvSpPr txBox="1"/>
          <p:nvPr/>
        </p:nvSpPr>
        <p:spPr>
          <a:xfrm>
            <a:off x="3790265" y="201916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B65695E-B723-6198-6C98-39B09C5A35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39272"/>
              </p:ext>
            </p:extLst>
          </p:nvPr>
        </p:nvGraphicFramePr>
        <p:xfrm>
          <a:off x="636681" y="3611932"/>
          <a:ext cx="10528143" cy="1306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9099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2182261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39253">
                <a:tc>
                  <a:txBody>
                    <a:bodyPr/>
                    <a:lstStyle/>
                    <a:p>
                      <a:r>
                        <a:rPr lang="en-US" sz="1000" dirty="0"/>
                        <a:t>Success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cardBIN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cardBIN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cardBIN 3</a:t>
                      </a:r>
                      <a:r>
                        <a:rPr lang="en-US" sz="10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AD9AD82-34C6-C424-9E98-9ED78917DD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063612"/>
              </p:ext>
            </p:extLst>
          </p:nvPr>
        </p:nvGraphicFramePr>
        <p:xfrm>
          <a:off x="623824" y="5034732"/>
          <a:ext cx="10550144" cy="1306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912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21840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39253">
                <a:tc>
                  <a:txBody>
                    <a:bodyPr/>
                    <a:lstStyle/>
                    <a:p>
                      <a:r>
                        <a:rPr lang="en-US" sz="1000" dirty="0"/>
                        <a:t>Success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1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2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3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merchantName 4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cardBIN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cardBIN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cardBIN 3</a:t>
                      </a:r>
                      <a:r>
                        <a:rPr lang="en-US" sz="10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E92278C-A83D-B16E-14A3-8435A2714A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488125"/>
              </p:ext>
            </p:extLst>
          </p:nvPr>
        </p:nvGraphicFramePr>
        <p:xfrm>
          <a:off x="2439012" y="3869475"/>
          <a:ext cx="8725812" cy="1038412"/>
        </p:xfrm>
        <a:graphic>
          <a:graphicData uri="http://schemas.openxmlformats.org/drawingml/2006/table">
            <a:tbl>
              <a:tblPr/>
              <a:tblGrid>
                <a:gridCol w="2181453">
                  <a:extLst>
                    <a:ext uri="{9D8B030D-6E8A-4147-A177-3AD203B41FA5}">
                      <a16:colId xmlns:a16="http://schemas.microsoft.com/office/drawing/2014/main" val="1138531037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1256034911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3573930471"/>
                    </a:ext>
                  </a:extLst>
                </a:gridCol>
                <a:gridCol w="2181453">
                  <a:extLst>
                    <a:ext uri="{9D8B030D-6E8A-4147-A177-3AD203B41FA5}">
                      <a16:colId xmlns:a16="http://schemas.microsoft.com/office/drawing/2014/main" val="2417475373"/>
                    </a:ext>
                  </a:extLst>
                </a:gridCol>
              </a:tblGrid>
              <a:tr h="34942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406900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5205"/>
                  </a:ext>
                </a:extLst>
              </a:tr>
              <a:tr h="344495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52111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DB4D93D-000F-0B13-85FC-A5FA6F0DF1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663129"/>
              </p:ext>
            </p:extLst>
          </p:nvPr>
        </p:nvGraphicFramePr>
        <p:xfrm>
          <a:off x="2439012" y="5278145"/>
          <a:ext cx="8734956" cy="1052541"/>
        </p:xfrm>
        <a:graphic>
          <a:graphicData uri="http://schemas.openxmlformats.org/drawingml/2006/table">
            <a:tbl>
              <a:tblPr/>
              <a:tblGrid>
                <a:gridCol w="2183739">
                  <a:extLst>
                    <a:ext uri="{9D8B030D-6E8A-4147-A177-3AD203B41FA5}">
                      <a16:colId xmlns:a16="http://schemas.microsoft.com/office/drawing/2014/main" val="3236612768"/>
                    </a:ext>
                  </a:extLst>
                </a:gridCol>
                <a:gridCol w="2183739">
                  <a:extLst>
                    <a:ext uri="{9D8B030D-6E8A-4147-A177-3AD203B41FA5}">
                      <a16:colId xmlns:a16="http://schemas.microsoft.com/office/drawing/2014/main" val="3361952710"/>
                    </a:ext>
                  </a:extLst>
                </a:gridCol>
                <a:gridCol w="2183739">
                  <a:extLst>
                    <a:ext uri="{9D8B030D-6E8A-4147-A177-3AD203B41FA5}">
                      <a16:colId xmlns:a16="http://schemas.microsoft.com/office/drawing/2014/main" val="1603418233"/>
                    </a:ext>
                  </a:extLst>
                </a:gridCol>
                <a:gridCol w="2183739">
                  <a:extLst>
                    <a:ext uri="{9D8B030D-6E8A-4147-A177-3AD203B41FA5}">
                      <a16:colId xmlns:a16="http://schemas.microsoft.com/office/drawing/2014/main" val="651249033"/>
                    </a:ext>
                  </a:extLst>
                </a:gridCol>
              </a:tblGrid>
              <a:tr h="3508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499233"/>
                  </a:ext>
                </a:extLst>
              </a:tr>
              <a:tr h="3508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748017"/>
                  </a:ext>
                </a:extLst>
              </a:tr>
              <a:tr h="35084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10220"/>
                  </a:ext>
                </a:extLst>
              </a:tr>
            </a:tbl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E200AD3-257F-32F5-35F3-495550E9BA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4900758"/>
              </p:ext>
            </p:extLst>
          </p:nvPr>
        </p:nvGraphicFramePr>
        <p:xfrm>
          <a:off x="636680" y="1581366"/>
          <a:ext cx="10528144" cy="1914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86FACDC-CCC9-0D6C-D504-931BCB9C5EB7}"/>
              </a:ext>
            </a:extLst>
          </p:cNvPr>
          <p:cNvSpPr/>
          <p:nvPr/>
        </p:nvSpPr>
        <p:spPr>
          <a:xfrm>
            <a:off x="386080" y="1501798"/>
            <a:ext cx="11144504" cy="5148621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ECECCB22-FD67-53E1-A5C9-5AFAE4A55ABF}"/>
              </a:ext>
            </a:extLst>
          </p:cNvPr>
          <p:cNvSpPr txBox="1"/>
          <p:nvPr/>
        </p:nvSpPr>
        <p:spPr>
          <a:xfrm>
            <a:off x="386080" y="1051299"/>
            <a:ext cx="6190797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Transaction(cardBIN): Top 10 volume / Success % button 10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25D9CF31-CE20-4085-2568-F6670876797F}"/>
              </a:ext>
            </a:extLst>
          </p:cNvPr>
          <p:cNvSpPr txBox="1"/>
          <p:nvPr/>
        </p:nvSpPr>
        <p:spPr>
          <a:xfrm>
            <a:off x="386079" y="643813"/>
            <a:ext cx="627119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Transaction(merchant): Top 10 volume / Success % button 10 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AB90CB11-7A9D-9E5E-1AC9-053019E7779E}"/>
              </a:ext>
            </a:extLst>
          </p:cNvPr>
          <p:cNvSpPr txBox="1"/>
          <p:nvPr/>
        </p:nvSpPr>
        <p:spPr>
          <a:xfrm>
            <a:off x="6657278" y="147573"/>
            <a:ext cx="561512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dirty="0"/>
              <a:t>指定時間內：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交易量最大的 </a:t>
            </a:r>
            <a:r>
              <a:rPr kumimoji="1" lang="en-US" altLang="zh-TW" sz="1400" dirty="0"/>
              <a:t>merchant</a:t>
            </a:r>
            <a:r>
              <a:rPr kumimoji="1" lang="zh-TW" altLang="en-US" sz="1400" dirty="0"/>
              <a:t>，其交易量最大</a:t>
            </a:r>
            <a:r>
              <a:rPr kumimoji="1" lang="en-US" altLang="zh-TW" sz="1400" dirty="0"/>
              <a:t>/ </a:t>
            </a:r>
            <a:r>
              <a:rPr kumimoji="1" lang="zh-TW" altLang="en-US" sz="1400" dirty="0"/>
              <a:t>成功率最低的卡 </a:t>
            </a:r>
            <a:r>
              <a:rPr kumimoji="1" lang="en-US" altLang="zh-TW" sz="1400" dirty="0"/>
              <a:t>BIN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 交易成功率最低的 </a:t>
            </a:r>
            <a:r>
              <a:rPr kumimoji="1" lang="en-US" altLang="zh-TW" sz="1400" dirty="0"/>
              <a:t>merchant</a:t>
            </a:r>
            <a:r>
              <a:rPr kumimoji="1" lang="zh-TW" altLang="en-US" sz="1400" dirty="0"/>
              <a:t>，其交易量最大</a:t>
            </a:r>
            <a:r>
              <a:rPr kumimoji="1" lang="en-US" altLang="zh-TW" sz="1400" dirty="0"/>
              <a:t>/ </a:t>
            </a:r>
            <a:r>
              <a:rPr kumimoji="1" lang="zh-TW" altLang="en-US" sz="1400" dirty="0"/>
              <a:t>成功率最低的卡 </a:t>
            </a:r>
            <a:r>
              <a:rPr kumimoji="1" lang="en-US" altLang="zh-TW" sz="1400" dirty="0"/>
              <a:t>BIN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在前頁鎖定交易量大但成功率低的商戶後，可在這裡選擇對應時間區段，看成功率低是否來自特定卡 </a:t>
            </a:r>
            <a:r>
              <a:rPr kumimoji="1" lang="en-US" altLang="zh-TW" sz="1400" dirty="0"/>
              <a:t>BIN 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25FF4735-8BB7-8A3F-D2DC-5ABE33FE916B}"/>
              </a:ext>
            </a:extLst>
          </p:cNvPr>
          <p:cNvSpPr/>
          <p:nvPr/>
        </p:nvSpPr>
        <p:spPr>
          <a:xfrm>
            <a:off x="8920387" y="4858837"/>
            <a:ext cx="2244437" cy="1658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TW" dirty="0"/>
              <a:t>Merchant </a:t>
            </a:r>
            <a:r>
              <a:rPr kumimoji="1" lang="zh-TW" altLang="en-US" dirty="0"/>
              <a:t>分開動態長</a:t>
            </a:r>
          </a:p>
        </p:txBody>
      </p:sp>
    </p:spTree>
    <p:extLst>
      <p:ext uri="{BB962C8B-B14F-4D97-AF65-F5344CB8AC3E}">
        <p14:creationId xmlns:p14="http://schemas.microsoft.com/office/powerpoint/2010/main" val="408035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47C5772-02AB-3F7A-2CA3-72720EA582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4659648"/>
              </p:ext>
            </p:extLst>
          </p:nvPr>
        </p:nvGraphicFramePr>
        <p:xfrm>
          <a:off x="402846" y="1656897"/>
          <a:ext cx="5341396" cy="3124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3D9BF4-5099-1159-72A1-9DBAB85F40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891359"/>
              </p:ext>
            </p:extLst>
          </p:nvPr>
        </p:nvGraphicFramePr>
        <p:xfrm>
          <a:off x="394518" y="4945070"/>
          <a:ext cx="5341395" cy="926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Fail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433F161-7CC1-6911-06FF-906123E93AF9}"/>
              </a:ext>
            </a:extLst>
          </p:cNvPr>
          <p:cNvSpPr/>
          <p:nvPr/>
        </p:nvSpPr>
        <p:spPr>
          <a:xfrm>
            <a:off x="291086" y="1538024"/>
            <a:ext cx="5586984" cy="5178609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A682070-BF19-9207-FF19-DDBA34B320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845169"/>
              </p:ext>
            </p:extLst>
          </p:nvPr>
        </p:nvGraphicFramePr>
        <p:xfrm>
          <a:off x="6330698" y="2082998"/>
          <a:ext cx="501802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646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90398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Y - Frictionless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Y - Challenge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黑體-簡 中黑"/>
                        </a:rPr>
                        <a:t>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058426"/>
                  </a:ext>
                </a:extLst>
              </a:tr>
            </a:tbl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3CA5E94-E9C7-810D-584E-5C1537F143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24945354"/>
              </p:ext>
            </p:extLst>
          </p:nvPr>
        </p:nvGraphicFramePr>
        <p:xfrm>
          <a:off x="6330698" y="168249"/>
          <a:ext cx="5018024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8961F62-FDA7-4672-AC9D-CC7F46C5BECA}"/>
              </a:ext>
            </a:extLst>
          </p:cNvPr>
          <p:cNvSpPr/>
          <p:nvPr/>
        </p:nvSpPr>
        <p:spPr>
          <a:xfrm>
            <a:off x="6113124" y="137161"/>
            <a:ext cx="5586984" cy="3291839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93501D3-EB64-1740-059A-1F8707B564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8116113"/>
              </p:ext>
            </p:extLst>
          </p:nvPr>
        </p:nvGraphicFramePr>
        <p:xfrm>
          <a:off x="6330698" y="5390697"/>
          <a:ext cx="5018024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504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190197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19019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R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19019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U</a:t>
                      </a:r>
                      <a:r>
                        <a:rPr lang="en-US" sz="10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19019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N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BCB0E57-3C3E-217D-D1C5-D5F43FA006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1007257"/>
              </p:ext>
            </p:extLst>
          </p:nvPr>
        </p:nvGraphicFramePr>
        <p:xfrm>
          <a:off x="6330698" y="3674055"/>
          <a:ext cx="5018024" cy="1702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5EA48EC-3BC9-ED79-C42B-D7886535C163}"/>
              </a:ext>
            </a:extLst>
          </p:cNvPr>
          <p:cNvSpPr/>
          <p:nvPr/>
        </p:nvSpPr>
        <p:spPr>
          <a:xfrm>
            <a:off x="6095852" y="3460088"/>
            <a:ext cx="5586984" cy="3291839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3CFCDF-AABA-0660-CDF1-A620E80DE93B}"/>
              </a:ext>
            </a:extLst>
          </p:cNvPr>
          <p:cNvSpPr txBox="1"/>
          <p:nvPr/>
        </p:nvSpPr>
        <p:spPr>
          <a:xfrm>
            <a:off x="253939" y="154772"/>
            <a:ext cx="2860911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period: Day/week/month</a:t>
            </a:r>
            <a:r>
              <a:rPr lang="zh-TW" altLang="en-US" sz="1400" dirty="0"/>
              <a:t>（單選）</a:t>
            </a:r>
            <a:r>
              <a:rPr lang="en-US" altLang="zh-TW" sz="1400" dirty="0"/>
              <a:t> </a:t>
            </a:r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5D9671-C8EF-363C-DB2F-E964D11EBACA}"/>
              </a:ext>
            </a:extLst>
          </p:cNvPr>
          <p:cNvSpPr txBox="1"/>
          <p:nvPr/>
        </p:nvSpPr>
        <p:spPr>
          <a:xfrm>
            <a:off x="3178139" y="168249"/>
            <a:ext cx="103047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err="1"/>
              <a:t>Datepicker</a:t>
            </a:r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7D45EE-4D47-47BD-C96D-EDFC7F72D47A}"/>
              </a:ext>
            </a:extLst>
          </p:cNvPr>
          <p:cNvSpPr txBox="1"/>
          <p:nvPr/>
        </p:nvSpPr>
        <p:spPr>
          <a:xfrm>
            <a:off x="4266248" y="169230"/>
            <a:ext cx="177997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400" dirty="0" err="1"/>
              <a:t>cardScheme</a:t>
            </a:r>
            <a:r>
              <a:rPr lang="zh-TW" altLang="en-US" sz="1400" dirty="0"/>
              <a:t>（多選）</a:t>
            </a:r>
            <a:endParaRPr lang="en-US" sz="1400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8557FF7F-E424-3D68-E516-4A19C47E5544}"/>
              </a:ext>
            </a:extLst>
          </p:cNvPr>
          <p:cNvSpPr txBox="1"/>
          <p:nvPr/>
        </p:nvSpPr>
        <p:spPr>
          <a:xfrm>
            <a:off x="245538" y="676540"/>
            <a:ext cx="26214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交易成功率趨勢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zh-TW" sz="1400" dirty="0"/>
              <a:t>Challenge/Frictionless </a:t>
            </a:r>
            <a:r>
              <a:rPr kumimoji="1" lang="zh-TW" altLang="en-US" sz="1400" dirty="0"/>
              <a:t>比率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失敗狀態分析</a:t>
            </a:r>
          </a:p>
        </p:txBody>
      </p:sp>
    </p:spTree>
    <p:extLst>
      <p:ext uri="{BB962C8B-B14F-4D97-AF65-F5344CB8AC3E}">
        <p14:creationId xmlns:p14="http://schemas.microsoft.com/office/powerpoint/2010/main" val="4111901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672B2-181F-DBA8-AB03-2BD31ABBC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 spec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201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C1D47-51A0-7672-90A0-76D16BA39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857B08C-29D4-A62C-6008-2FF5D33936E0}"/>
              </a:ext>
            </a:extLst>
          </p:cNvPr>
          <p:cNvGraphicFramePr>
            <a:graphicFrameLocks noGrp="1"/>
          </p:cNvGraphicFramePr>
          <p:nvPr/>
        </p:nvGraphicFramePr>
        <p:xfrm>
          <a:off x="386078" y="3781949"/>
          <a:ext cx="5341395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39253">
                <a:tc>
                  <a:txBody>
                    <a:bodyPr/>
                    <a:lstStyle/>
                    <a:p>
                      <a:r>
                        <a:rPr lang="en-US" sz="1000" dirty="0"/>
                        <a:t>Success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 3…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2024B8B5-CD41-6013-FC6B-864E8B5B20E2}"/>
              </a:ext>
            </a:extLst>
          </p:cNvPr>
          <p:cNvSpPr/>
          <p:nvPr/>
        </p:nvSpPr>
        <p:spPr>
          <a:xfrm>
            <a:off x="6272784" y="594360"/>
            <a:ext cx="5533136" cy="55229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2C4F025-0D98-3D91-4CFE-98CA19FCF0EB}"/>
              </a:ext>
            </a:extLst>
          </p:cNvPr>
          <p:cNvGraphicFramePr>
            <a:graphicFrameLocks noGrp="1"/>
          </p:cNvGraphicFramePr>
          <p:nvPr/>
        </p:nvGraphicFramePr>
        <p:xfrm>
          <a:off x="398937" y="5302282"/>
          <a:ext cx="5341395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39253">
                <a:tc>
                  <a:txBody>
                    <a:bodyPr/>
                    <a:lstStyle/>
                    <a:p>
                      <a:r>
                        <a:rPr lang="en-US" sz="1000" dirty="0"/>
                        <a:t>Success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5428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 3…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9B82715-34DB-C150-1712-156EE72C117A}"/>
              </a:ext>
            </a:extLst>
          </p:cNvPr>
          <p:cNvGraphicFramePr>
            <a:graphicFrameLocks noGrp="1"/>
          </p:cNvGraphicFramePr>
          <p:nvPr/>
        </p:nvGraphicFramePr>
        <p:xfrm>
          <a:off x="1300479" y="4014216"/>
          <a:ext cx="4426992" cy="1200294"/>
        </p:xfrm>
        <a:graphic>
          <a:graphicData uri="http://schemas.openxmlformats.org/drawingml/2006/table">
            <a:tbl>
              <a:tblPr/>
              <a:tblGrid>
                <a:gridCol w="1106748">
                  <a:extLst>
                    <a:ext uri="{9D8B030D-6E8A-4147-A177-3AD203B41FA5}">
                      <a16:colId xmlns:a16="http://schemas.microsoft.com/office/drawing/2014/main" val="1138531037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1256034911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3573930471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2417475373"/>
                    </a:ext>
                  </a:extLst>
                </a:gridCol>
              </a:tblGrid>
              <a:tr h="40009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406900"/>
                  </a:ext>
                </a:extLst>
              </a:tr>
              <a:tr h="40009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5205"/>
                  </a:ext>
                </a:extLst>
              </a:tr>
              <a:tr h="400098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521117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6400CC-789F-5F68-FFBC-F39A433C9A84}"/>
              </a:ext>
            </a:extLst>
          </p:cNvPr>
          <p:cNvGraphicFramePr>
            <a:graphicFrameLocks noGrp="1"/>
          </p:cNvGraphicFramePr>
          <p:nvPr/>
        </p:nvGraphicFramePr>
        <p:xfrm>
          <a:off x="1300479" y="5535930"/>
          <a:ext cx="4426992" cy="1198911"/>
        </p:xfrm>
        <a:graphic>
          <a:graphicData uri="http://schemas.openxmlformats.org/drawingml/2006/table">
            <a:tbl>
              <a:tblPr/>
              <a:tblGrid>
                <a:gridCol w="1106748">
                  <a:extLst>
                    <a:ext uri="{9D8B030D-6E8A-4147-A177-3AD203B41FA5}">
                      <a16:colId xmlns:a16="http://schemas.microsoft.com/office/drawing/2014/main" val="3236612768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3361952710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1603418233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651249033"/>
                    </a:ext>
                  </a:extLst>
                </a:gridCol>
              </a:tblGrid>
              <a:tr h="399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499233"/>
                  </a:ext>
                </a:extLst>
              </a:tr>
              <a:tr h="399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748017"/>
                  </a:ext>
                </a:extLst>
              </a:tr>
              <a:tr h="3996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10220"/>
                  </a:ext>
                </a:extLst>
              </a:tr>
            </a:tbl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BABD8D6-DA31-1DEB-B485-03904CBDFE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7138806"/>
              </p:ext>
            </p:extLst>
          </p:nvPr>
        </p:nvGraphicFramePr>
        <p:xfrm>
          <a:off x="303066" y="900477"/>
          <a:ext cx="5533136" cy="2424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5A50C26B-6E21-00E4-1C31-1C42DB093BBF}"/>
              </a:ext>
            </a:extLst>
          </p:cNvPr>
          <p:cNvSpPr txBox="1"/>
          <p:nvPr/>
        </p:nvSpPr>
        <p:spPr>
          <a:xfrm>
            <a:off x="6272783" y="740664"/>
            <a:ext cx="55331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資料來源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dirty="0"/>
              <a:t>目標 </a:t>
            </a:r>
            <a:r>
              <a:rPr lang="en" altLang="zh-TW" sz="1200" dirty="0"/>
              <a:t>requestor </a:t>
            </a:r>
            <a:r>
              <a:rPr lang="zh-TW" altLang="en-US" sz="1200" dirty="0"/>
              <a:t>的交易量</a:t>
            </a:r>
            <a:endParaRPr lang="en-US" altLang="zh-TW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篩選條件</a:t>
            </a:r>
            <a:endParaRPr lang="en-US" altLang="zh-TW" sz="1200" b="1" dirty="0"/>
          </a:p>
          <a:p>
            <a:r>
              <a:rPr lang="en-US" altLang="zh-TW" sz="1200" b="1" dirty="0"/>
              <a:t>Transaction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Top 10 volume</a:t>
            </a:r>
            <a:r>
              <a:rPr lang="zh-TW" altLang="en-US" sz="1200" dirty="0"/>
              <a:t>：交易量前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 </a:t>
            </a:r>
            <a:r>
              <a:rPr lang="en-US" altLang="zh-TW" sz="1200" dirty="0"/>
              <a:t>merchant</a:t>
            </a:r>
            <a:r>
              <a:rPr lang="zh-TW" altLang="en-US" sz="1200" dirty="0"/>
              <a:t>（預設）</a:t>
            </a:r>
            <a:endParaRPr lang="en-US" altLang="zh-TW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Success Top %10</a:t>
            </a:r>
            <a:r>
              <a:rPr lang="zh-TW" altLang="en-US" sz="1200" dirty="0"/>
              <a:t>：</a:t>
            </a:r>
            <a:r>
              <a:rPr lang="zh-TW" altLang="en-US" sz="1200" dirty="0">
                <a:solidFill>
                  <a:schemeClr val="tx1"/>
                </a:solidFill>
              </a:rPr>
              <a:t>交易成功率最高的前 </a:t>
            </a:r>
            <a:r>
              <a:rPr lang="en-US" altLang="zh-TW" sz="1200" dirty="0">
                <a:solidFill>
                  <a:schemeClr val="tx1"/>
                </a:solidFill>
              </a:rPr>
              <a:t>10 </a:t>
            </a:r>
            <a:r>
              <a:rPr lang="zh-TW" altLang="en-US" sz="1200" dirty="0">
                <a:solidFill>
                  <a:schemeClr val="tx1"/>
                </a:solidFill>
              </a:rPr>
              <a:t>大 </a:t>
            </a:r>
            <a:r>
              <a:rPr lang="en-US" altLang="zh-TW" sz="1200" dirty="0"/>
              <a:t>merchant</a:t>
            </a:r>
            <a:endParaRPr lang="en-US" altLang="zh-TW" sz="1200" dirty="0">
              <a:solidFill>
                <a:schemeClr val="tx1"/>
              </a:solidFill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Success % button 10</a:t>
            </a:r>
            <a:r>
              <a:rPr lang="zh-TW" altLang="en-US" sz="1200" dirty="0"/>
              <a:t>：</a:t>
            </a:r>
            <a:r>
              <a:rPr lang="zh-TW" altLang="en-US" sz="1200" dirty="0">
                <a:solidFill>
                  <a:schemeClr val="tx1"/>
                </a:solidFill>
              </a:rPr>
              <a:t>交易成功率最低的前 </a:t>
            </a:r>
            <a:r>
              <a:rPr lang="en-US" altLang="zh-TW" sz="1200" dirty="0">
                <a:solidFill>
                  <a:schemeClr val="tx1"/>
                </a:solidFill>
              </a:rPr>
              <a:t>10 </a:t>
            </a:r>
            <a:r>
              <a:rPr lang="zh-TW" altLang="en-US" sz="1200" dirty="0">
                <a:solidFill>
                  <a:schemeClr val="tx1"/>
                </a:solidFill>
              </a:rPr>
              <a:t>大 </a:t>
            </a:r>
            <a:r>
              <a:rPr lang="en-US" altLang="zh-TW" sz="1200" dirty="0"/>
              <a:t>merchant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圖形</a:t>
            </a: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altLang="zh-TW" sz="1200" b="1" dirty="0"/>
              <a:t>X </a:t>
            </a:r>
            <a:r>
              <a:rPr lang="zh-TW" altLang="en-US" sz="1200" b="1" dirty="0"/>
              <a:t>軸</a:t>
            </a:r>
            <a:r>
              <a:rPr lang="zh-TW" altLang="en-US" sz="1200" dirty="0"/>
              <a:t>：時間軸，以篩選的 </a:t>
            </a:r>
            <a:r>
              <a:rPr lang="en" altLang="zh-TW" sz="1200" dirty="0"/>
              <a:t>period </a:t>
            </a:r>
            <a:r>
              <a:rPr lang="zh-TW" altLang="en-US" sz="1200" dirty="0"/>
              <a:t>為單位</a:t>
            </a:r>
            <a:br>
              <a:rPr lang="zh-TW" altLang="en-US" sz="1200" dirty="0"/>
            </a:br>
            <a:r>
              <a:rPr lang="en" altLang="zh-TW" sz="1200" b="1" dirty="0"/>
              <a:t>Y </a:t>
            </a:r>
            <a:r>
              <a:rPr lang="zh-TW" altLang="en-US" sz="1200" b="1" dirty="0"/>
              <a:t>軸</a:t>
            </a:r>
            <a:r>
              <a:rPr lang="zh-TW" altLang="en-US" sz="12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堆疊圖：顯示</a:t>
            </a:r>
            <a:r>
              <a:rPr lang="en-US" altLang="zh-TW" sz="1200" dirty="0"/>
              <a:t> merchant </a:t>
            </a:r>
            <a:r>
              <a:rPr lang="zh-TW" altLang="en-US" sz="1200" dirty="0"/>
              <a:t>交易量 </a:t>
            </a:r>
            <a:r>
              <a:rPr lang="en-US" altLang="zh-TW" sz="1200" dirty="0"/>
              <a:t>(</a:t>
            </a:r>
            <a:r>
              <a:rPr lang="en" altLang="zh-TW" sz="1200" dirty="0"/>
              <a:t>count)</a:t>
            </a:r>
          </a:p>
          <a:p>
            <a:pPr marL="0" lvl="7"/>
            <a:r>
              <a:rPr lang="zh-TW" altLang="en-US" sz="1200" b="1" dirty="0"/>
              <a:t>排序</a:t>
            </a:r>
            <a:r>
              <a:rPr lang="zh-TW" altLang="en-US" sz="1200" dirty="0"/>
              <a:t>：依照篩選條件排序。例如：若篩選條件是「交易量前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</a:t>
            </a:r>
            <a:r>
              <a:rPr lang="zh-TW" altLang="en-US" sz="1200" dirty="0">
                <a:solidFill>
                  <a:schemeClr val="tx1"/>
                </a:solidFill>
              </a:rPr>
              <a:t>商戶</a:t>
            </a:r>
            <a:r>
              <a:rPr lang="zh-TW" altLang="en-US" sz="1200" dirty="0"/>
              <a:t>」，則由下到上為交易量最大的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到最小的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表格</a:t>
            </a:r>
            <a:endParaRPr lang="zh-TW" altLang="en-US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表頭：時間區間，以篩選的 </a:t>
            </a:r>
            <a:r>
              <a:rPr lang="en" altLang="zh-TW" sz="1200" dirty="0"/>
              <a:t>period </a:t>
            </a:r>
            <a:r>
              <a:rPr lang="zh-TW" altLang="en-US" sz="1200" dirty="0"/>
              <a:t>為單位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strike="sngStrike" dirty="0"/>
              <a:t>欄位：只列出最近一個 </a:t>
            </a:r>
            <a:r>
              <a:rPr lang="en-US" altLang="zh-TW" sz="1200" strike="sngStrike" dirty="0"/>
              <a:t>period </a:t>
            </a:r>
            <a:r>
              <a:rPr lang="zh-TW" altLang="en-US" sz="1200" strike="sngStrike" dirty="0"/>
              <a:t>的 </a:t>
            </a:r>
            <a:r>
              <a:rPr lang="en-US" altLang="zh-TW" sz="1200" strike="sngStrike" dirty="0"/>
              <a:t>merchantName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內容：顯示交易狀態是成功的數量</a:t>
            </a:r>
            <a:r>
              <a:rPr lang="en-US" altLang="zh-TW" sz="1200" dirty="0"/>
              <a:t>(count)</a:t>
            </a:r>
            <a:r>
              <a:rPr lang="zh-TW" altLang="en-US" sz="1200" dirty="0"/>
              <a:t>和成功率</a:t>
            </a:r>
            <a:r>
              <a:rPr lang="en-US" altLang="zh-TW" sz="1200" dirty="0"/>
              <a:t>(</a:t>
            </a:r>
            <a:r>
              <a:rPr lang="en" altLang="zh-TW" sz="1200" dirty="0"/>
              <a:t>%)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交易狀態成功： </a:t>
            </a:r>
            <a:r>
              <a:rPr lang="en" altLang="zh-TW" sz="1200" dirty="0"/>
              <a:t>transStatus </a:t>
            </a:r>
            <a:r>
              <a:rPr lang="zh-TW" altLang="en-US" sz="1200" dirty="0"/>
              <a:t>為 </a:t>
            </a:r>
            <a:r>
              <a:rPr lang="en" altLang="zh-TW" sz="1200" dirty="0"/>
              <a:t>Y</a:t>
            </a:r>
            <a:r>
              <a:rPr lang="zh-TW" altLang="en" sz="1200" dirty="0"/>
              <a:t>、 </a:t>
            </a:r>
            <a:r>
              <a:rPr lang="en" altLang="zh-TW" sz="1200" dirty="0"/>
              <a:t>A </a:t>
            </a:r>
            <a:r>
              <a:rPr lang="zh-TW" altLang="en" sz="1200" dirty="0"/>
              <a:t>、 </a:t>
            </a:r>
            <a:r>
              <a:rPr lang="en" altLang="zh-TW" sz="1200" dirty="0"/>
              <a:t>I </a:t>
            </a:r>
            <a:r>
              <a:rPr lang="zh-TW" altLang="en-US" sz="1200" dirty="0"/>
              <a:t>交易數加總</a:t>
            </a:r>
            <a:endParaRPr lang="en-US" altLang="zh-TW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1200" dirty="0"/>
              <a:t>排序：照最近一個 </a:t>
            </a:r>
            <a:r>
              <a:rPr lang="en-US" altLang="zh-TW" sz="1200" dirty="0"/>
              <a:t>period </a:t>
            </a:r>
            <a:r>
              <a:rPr lang="zh-TW" altLang="en-US" sz="1200" dirty="0"/>
              <a:t>的 </a:t>
            </a:r>
            <a:r>
              <a:rPr lang="en-US" altLang="zh-TW" sz="1200" dirty="0"/>
              <a:t>merchantName </a:t>
            </a:r>
            <a:r>
              <a:rPr lang="zh-TW" altLang="en-US" sz="1200" dirty="0"/>
              <a:t>由大到小排序</a:t>
            </a:r>
            <a:endParaRPr lang="en" altLang="zh-TW" sz="1200" dirty="0"/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zh-TW" altLang="en-US" sz="1200" dirty="0"/>
          </a:p>
          <a:p>
            <a:r>
              <a:rPr lang="zh-TW" altLang="en-US" sz="1200" b="1" dirty="0"/>
              <a:t>熱力圖</a:t>
            </a:r>
            <a:r>
              <a:rPr lang="zh-TW" altLang="en-US" sz="1200" dirty="0"/>
              <a:t>：在同個 </a:t>
            </a:r>
            <a:r>
              <a:rPr lang="en-US" altLang="zh-TW" sz="1200" dirty="0"/>
              <a:t>period </a:t>
            </a:r>
            <a:r>
              <a:rPr lang="zh-TW" altLang="en-US" sz="1200" dirty="0"/>
              <a:t>內，數字越大，顏色越深</a:t>
            </a:r>
          </a:p>
          <a:p>
            <a:endParaRPr kumimoji="1" lang="zh-TW" altLang="en-US" sz="1200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E212121-446F-06F0-42CE-0B118367E145}"/>
              </a:ext>
            </a:extLst>
          </p:cNvPr>
          <p:cNvSpPr txBox="1"/>
          <p:nvPr/>
        </p:nvSpPr>
        <p:spPr>
          <a:xfrm>
            <a:off x="386080" y="207581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129A87E9-2F60-2F75-3D42-2F5CCD60EB13}"/>
              </a:ext>
            </a:extLst>
          </p:cNvPr>
          <p:cNvSpPr txBox="1"/>
          <p:nvPr/>
        </p:nvSpPr>
        <p:spPr>
          <a:xfrm>
            <a:off x="3790265" y="176864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91E302DE-17D9-5938-21CE-6EEB985B1EEA}"/>
              </a:ext>
            </a:extLst>
          </p:cNvPr>
          <p:cNvSpPr txBox="1"/>
          <p:nvPr/>
        </p:nvSpPr>
        <p:spPr>
          <a:xfrm>
            <a:off x="5105737" y="176864"/>
            <a:ext cx="699595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Transaction: Top 10 volume / Success Top %10 / Success % button 10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1197264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AC276-4AC2-4F77-11D4-B202FB367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06E30B6-EF57-D3D9-F6B3-3F6F679BCE7F}"/>
              </a:ext>
            </a:extLst>
          </p:cNvPr>
          <p:cNvGraphicFramePr/>
          <p:nvPr/>
        </p:nvGraphicFramePr>
        <p:xfrm>
          <a:off x="386080" y="740664"/>
          <a:ext cx="5341396" cy="3124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43F6D60-7BCD-89C6-7299-5ECD09391E55}"/>
              </a:ext>
            </a:extLst>
          </p:cNvPr>
          <p:cNvGraphicFramePr>
            <a:graphicFrameLocks noGrp="1"/>
          </p:cNvGraphicFramePr>
          <p:nvPr/>
        </p:nvGraphicFramePr>
        <p:xfrm>
          <a:off x="386080" y="3929094"/>
          <a:ext cx="5341395" cy="1103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2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buNone/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merchant</a:t>
                      </a:r>
                      <a:b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Fail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FD7A978-FE99-E57D-3002-8B0538760645}"/>
              </a:ext>
            </a:extLst>
          </p:cNvPr>
          <p:cNvSpPr/>
          <p:nvPr/>
        </p:nvSpPr>
        <p:spPr>
          <a:xfrm>
            <a:off x="6272784" y="594360"/>
            <a:ext cx="5533136" cy="55229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5362B22-D8C3-7B8F-D442-E44541443087}"/>
              </a:ext>
            </a:extLst>
          </p:cNvPr>
          <p:cNvSpPr txBox="1"/>
          <p:nvPr/>
        </p:nvSpPr>
        <p:spPr>
          <a:xfrm>
            <a:off x="6272783" y="740664"/>
            <a:ext cx="55331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資料來源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dirty="0"/>
              <a:t>目標 </a:t>
            </a:r>
            <a:r>
              <a:rPr lang="en" altLang="zh-TW" sz="1200" dirty="0"/>
              <a:t>requestor </a:t>
            </a:r>
            <a:r>
              <a:rPr lang="zh-TW" altLang="en-US" sz="1200" dirty="0"/>
              <a:t>的交易量</a:t>
            </a:r>
            <a:endParaRPr lang="en-US" altLang="zh-TW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篩選條件</a:t>
            </a:r>
            <a:endParaRPr lang="en-US" altLang="zh-TW" sz="1200" b="1" dirty="0"/>
          </a:p>
          <a:p>
            <a:r>
              <a:rPr lang="en-US" altLang="zh-TW" sz="1200" b="1" dirty="0"/>
              <a:t>Transaction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Top 10 volume</a:t>
            </a:r>
            <a:r>
              <a:rPr lang="zh-TW" altLang="en-US" sz="1200" dirty="0"/>
              <a:t>：交易量前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 </a:t>
            </a:r>
            <a:r>
              <a:rPr lang="en-US" altLang="zh-TW" sz="1200" dirty="0"/>
              <a:t>merchant</a:t>
            </a:r>
            <a:r>
              <a:rPr lang="zh-TW" altLang="en-US" sz="1200" dirty="0"/>
              <a:t>（預設）</a:t>
            </a:r>
            <a:endParaRPr lang="en-US" altLang="zh-TW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Success Top %10</a:t>
            </a:r>
            <a:r>
              <a:rPr lang="zh-TW" altLang="en-US" sz="1200" dirty="0"/>
              <a:t>：</a:t>
            </a:r>
            <a:r>
              <a:rPr lang="zh-TW" altLang="en-US" sz="1200" dirty="0">
                <a:solidFill>
                  <a:schemeClr val="tx1"/>
                </a:solidFill>
              </a:rPr>
              <a:t>交易成功率最高的前 </a:t>
            </a:r>
            <a:r>
              <a:rPr lang="en-US" altLang="zh-TW" sz="1200" dirty="0">
                <a:solidFill>
                  <a:schemeClr val="tx1"/>
                </a:solidFill>
              </a:rPr>
              <a:t>10 </a:t>
            </a:r>
            <a:r>
              <a:rPr lang="zh-TW" altLang="en-US" sz="1200" dirty="0">
                <a:solidFill>
                  <a:schemeClr val="tx1"/>
                </a:solidFill>
              </a:rPr>
              <a:t>大 </a:t>
            </a:r>
            <a:r>
              <a:rPr lang="en-US" altLang="zh-TW" sz="1200" dirty="0"/>
              <a:t>merchant</a:t>
            </a:r>
            <a:endParaRPr lang="en-US" altLang="zh-TW" sz="1200" dirty="0">
              <a:solidFill>
                <a:schemeClr val="tx1"/>
              </a:solidFill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Success % button 10</a:t>
            </a:r>
            <a:r>
              <a:rPr lang="zh-TW" altLang="en-US" sz="1200" dirty="0"/>
              <a:t>：</a:t>
            </a:r>
            <a:r>
              <a:rPr lang="zh-TW" altLang="en-US" sz="1200" dirty="0">
                <a:solidFill>
                  <a:schemeClr val="tx1"/>
                </a:solidFill>
              </a:rPr>
              <a:t>交易成功率最低的前 </a:t>
            </a:r>
            <a:r>
              <a:rPr lang="en-US" altLang="zh-TW" sz="1200" dirty="0">
                <a:solidFill>
                  <a:schemeClr val="tx1"/>
                </a:solidFill>
              </a:rPr>
              <a:t>10 </a:t>
            </a:r>
            <a:r>
              <a:rPr lang="zh-TW" altLang="en-US" sz="1200" dirty="0">
                <a:solidFill>
                  <a:schemeClr val="tx1"/>
                </a:solidFill>
              </a:rPr>
              <a:t>大 </a:t>
            </a:r>
            <a:r>
              <a:rPr lang="en-US" altLang="zh-TW" sz="1200" dirty="0"/>
              <a:t>merchant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圖形</a:t>
            </a: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altLang="zh-TW" sz="1200" b="1" dirty="0"/>
              <a:t>X </a:t>
            </a:r>
            <a:r>
              <a:rPr lang="zh-TW" altLang="en-US" sz="1200" b="1" dirty="0"/>
              <a:t>軸</a:t>
            </a:r>
            <a:r>
              <a:rPr lang="zh-TW" altLang="en-US" sz="1200" dirty="0"/>
              <a:t>：以篩選的 </a:t>
            </a:r>
            <a:r>
              <a:rPr lang="en-US" altLang="zh-TW" sz="1200" dirty="0"/>
              <a:t>merchant</a:t>
            </a:r>
            <a:r>
              <a:rPr lang="en" altLang="zh-TW" sz="1200" dirty="0"/>
              <a:t> </a:t>
            </a:r>
            <a:r>
              <a:rPr lang="zh-TW" altLang="en-US" sz="1200" dirty="0"/>
              <a:t>為單位</a:t>
            </a:r>
            <a:br>
              <a:rPr lang="zh-TW" altLang="en-US" sz="1200" dirty="0"/>
            </a:br>
            <a:r>
              <a:rPr lang="en" altLang="zh-TW" sz="1200" b="1" dirty="0"/>
              <a:t>Y </a:t>
            </a:r>
            <a:r>
              <a:rPr lang="zh-TW" altLang="en-US" sz="1200" b="1" dirty="0"/>
              <a:t>軸</a:t>
            </a:r>
            <a:r>
              <a:rPr lang="zh-TW" altLang="en-US" sz="12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長條圖：顯示交易量 </a:t>
            </a:r>
            <a:r>
              <a:rPr lang="en-US" altLang="zh-TW" sz="1200" dirty="0"/>
              <a:t>(</a:t>
            </a:r>
            <a:r>
              <a:rPr lang="en" altLang="zh-TW" sz="1200" dirty="0"/>
              <a:t>count)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200" dirty="0"/>
              <a:t>折線圖：顯示「成功率</a:t>
            </a:r>
            <a:r>
              <a:rPr lang="en-US" altLang="zh-TW" sz="1200" dirty="0"/>
              <a:t>(%) </a:t>
            </a:r>
            <a:r>
              <a:rPr lang="zh-TW" altLang="en-US" sz="1200" dirty="0"/>
              <a:t>」和「失敗率</a:t>
            </a:r>
            <a:r>
              <a:rPr lang="en-US" altLang="zh-TW" sz="1200" dirty="0"/>
              <a:t>(%)</a:t>
            </a:r>
            <a:r>
              <a:rPr lang="zh-TW" altLang="en-US" sz="1200" dirty="0"/>
              <a:t>」</a:t>
            </a:r>
          </a:p>
          <a:p>
            <a:pPr marL="285750" lvl="7" indent="-285750">
              <a:buFont typeface="Arial" panose="020B0604020202020204" pitchFamily="34" charset="0"/>
              <a:buChar char="•"/>
            </a:pPr>
            <a:r>
              <a:rPr lang="zh-TW" altLang="en-US" sz="1200" dirty="0"/>
              <a:t>成功率定義：</a:t>
            </a:r>
            <a:r>
              <a:rPr lang="en-US" altLang="zh-TW" sz="1200" dirty="0"/>
              <a:t>(</a:t>
            </a:r>
            <a:r>
              <a:rPr lang="en" altLang="zh-TW" sz="1200" dirty="0"/>
              <a:t>transStatus </a:t>
            </a:r>
            <a:r>
              <a:rPr lang="zh-TW" altLang="en-US" sz="1200" dirty="0"/>
              <a:t>為 </a:t>
            </a:r>
            <a:r>
              <a:rPr lang="en" altLang="zh-TW" sz="1200" dirty="0"/>
              <a:t>Y</a:t>
            </a:r>
            <a:r>
              <a:rPr lang="zh-TW" altLang="en" sz="1200" dirty="0"/>
              <a:t>、 </a:t>
            </a:r>
            <a:r>
              <a:rPr lang="en" altLang="zh-TW" sz="1200" dirty="0"/>
              <a:t>A </a:t>
            </a:r>
            <a:r>
              <a:rPr lang="zh-TW" altLang="en" sz="1200" dirty="0"/>
              <a:t>、 </a:t>
            </a:r>
            <a:r>
              <a:rPr lang="en" altLang="zh-TW" sz="1200" dirty="0"/>
              <a:t>I </a:t>
            </a:r>
            <a:r>
              <a:rPr lang="zh-TW" altLang="en-US" sz="1200" dirty="0"/>
              <a:t>交易數加總</a:t>
            </a:r>
            <a:r>
              <a:rPr lang="en-US" altLang="zh-TW" sz="1200" dirty="0"/>
              <a:t>)</a:t>
            </a:r>
            <a:r>
              <a:rPr lang="zh-TW" altLang="en-US" sz="1200" dirty="0"/>
              <a:t> </a:t>
            </a:r>
            <a:r>
              <a:rPr lang="en-US" altLang="zh-TW" sz="1200" dirty="0"/>
              <a:t>/ </a:t>
            </a:r>
            <a:r>
              <a:rPr lang="zh-TW" altLang="en-US" sz="1200" dirty="0"/>
              <a:t>總交易量</a:t>
            </a:r>
          </a:p>
          <a:p>
            <a:pPr marL="285750" lvl="7" indent="-285750">
              <a:buFont typeface="Arial" panose="020B0604020202020204" pitchFamily="34" charset="0"/>
              <a:buChar char="•"/>
            </a:pPr>
            <a:r>
              <a:rPr lang="zh-TW" altLang="en-US" sz="1200" dirty="0"/>
              <a:t>失敗率定義：</a:t>
            </a:r>
            <a:r>
              <a:rPr lang="en-US" altLang="zh-TW" sz="1200" dirty="0"/>
              <a:t>(</a:t>
            </a:r>
            <a:r>
              <a:rPr lang="zh-TW" altLang="en-US" sz="1200" dirty="0"/>
              <a:t>全部交易數量 </a:t>
            </a:r>
            <a:r>
              <a:rPr lang="en-US" altLang="zh-TW" sz="1200" dirty="0"/>
              <a:t>- </a:t>
            </a:r>
            <a:r>
              <a:rPr lang="en" altLang="zh-TW" sz="1200" dirty="0"/>
              <a:t>Y - A - I) / </a:t>
            </a:r>
            <a:r>
              <a:rPr lang="zh-TW" altLang="en-US" sz="1200" dirty="0"/>
              <a:t>總交易量</a:t>
            </a:r>
            <a:endParaRPr lang="en-US" altLang="zh-TW" sz="1200" dirty="0"/>
          </a:p>
          <a:p>
            <a:pPr marL="0" lvl="7"/>
            <a:r>
              <a:rPr lang="zh-TW" altLang="en-US" sz="1200" b="1" dirty="0"/>
              <a:t>排序</a:t>
            </a:r>
            <a:r>
              <a:rPr lang="zh-TW" altLang="en-US" sz="1200" dirty="0"/>
              <a:t>：依照篩選條件排序。例如：若篩選條件是「交易量前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</a:t>
            </a:r>
            <a:r>
              <a:rPr lang="zh-TW" altLang="en-US" sz="1200" dirty="0">
                <a:solidFill>
                  <a:schemeClr val="tx1"/>
                </a:solidFill>
              </a:rPr>
              <a:t>商戶</a:t>
            </a:r>
            <a:r>
              <a:rPr lang="zh-TW" altLang="en-US" sz="1200" dirty="0"/>
              <a:t>」，則由左到右為交易量最大的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到最小的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表格</a:t>
            </a:r>
            <a:endParaRPr lang="zh-TW" altLang="en-US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表頭：以篩選的 </a:t>
            </a:r>
            <a:r>
              <a:rPr lang="en-US" altLang="zh-TW" sz="1200" dirty="0"/>
              <a:t>merchant</a:t>
            </a:r>
            <a:r>
              <a:rPr lang="zh-TW" altLang="en-US" sz="1200" dirty="0"/>
              <a:t>為單位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欄位：</a:t>
            </a:r>
            <a:r>
              <a:rPr lang="en" altLang="zh-TW" sz="1200" dirty="0"/>
              <a:t>Success</a:t>
            </a:r>
            <a:r>
              <a:rPr lang="zh-TW" altLang="en" sz="1200" dirty="0"/>
              <a:t>、</a:t>
            </a:r>
            <a:r>
              <a:rPr lang="en" altLang="zh-TW" sz="1200" dirty="0"/>
              <a:t>Fail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內容：顯示交易狀態是成功的數量和交易狀態是失敗的數量</a:t>
            </a:r>
            <a:r>
              <a:rPr lang="en-US" altLang="zh-TW" sz="1200" dirty="0"/>
              <a:t>(</a:t>
            </a:r>
            <a:r>
              <a:rPr lang="en" altLang="zh-TW" sz="1200" dirty="0"/>
              <a:t>count)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交易狀態成功： </a:t>
            </a:r>
            <a:r>
              <a:rPr lang="en" altLang="zh-TW" sz="1200" dirty="0"/>
              <a:t>transStatus </a:t>
            </a:r>
            <a:r>
              <a:rPr lang="zh-TW" altLang="en-US" sz="1200" dirty="0"/>
              <a:t>為 </a:t>
            </a:r>
            <a:r>
              <a:rPr lang="en" altLang="zh-TW" sz="1200" dirty="0"/>
              <a:t>Y</a:t>
            </a:r>
            <a:r>
              <a:rPr lang="zh-TW" altLang="en" sz="1200" dirty="0"/>
              <a:t>、 </a:t>
            </a:r>
            <a:r>
              <a:rPr lang="en" altLang="zh-TW" sz="1200" dirty="0"/>
              <a:t>A </a:t>
            </a:r>
            <a:r>
              <a:rPr lang="zh-TW" altLang="en" sz="1200" dirty="0"/>
              <a:t>、 </a:t>
            </a:r>
            <a:r>
              <a:rPr lang="en" altLang="zh-TW" sz="1200" dirty="0"/>
              <a:t>I </a:t>
            </a:r>
            <a:r>
              <a:rPr lang="zh-TW" altLang="en-US" sz="1200" dirty="0"/>
              <a:t>交易數加總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交易狀態失敗： 全部交易數量 </a:t>
            </a:r>
            <a:r>
              <a:rPr lang="en-US" altLang="zh-TW" sz="1200" dirty="0"/>
              <a:t>– </a:t>
            </a:r>
            <a:r>
              <a:rPr lang="zh-TW" altLang="en-US" sz="1200" dirty="0"/>
              <a:t>交易狀態為成功的數量</a:t>
            </a:r>
            <a:endParaRPr lang="en-US" altLang="zh-TW" sz="1200" dirty="0"/>
          </a:p>
          <a:p>
            <a:r>
              <a:rPr lang="zh-TW" altLang="en-US" sz="1200" b="1" dirty="0"/>
              <a:t>排序</a:t>
            </a:r>
            <a:r>
              <a:rPr lang="zh-TW" altLang="en-US" sz="1200" dirty="0"/>
              <a:t>：依照篩選條件排序。例如：若篩選條件是「交易量前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</a:t>
            </a:r>
            <a:r>
              <a:rPr lang="zh-TW" altLang="en-US" sz="1200" dirty="0">
                <a:solidFill>
                  <a:schemeClr val="tx1"/>
                </a:solidFill>
              </a:rPr>
              <a:t>商戶</a:t>
            </a:r>
            <a:r>
              <a:rPr lang="zh-TW" altLang="en-US" sz="1200" dirty="0"/>
              <a:t>」，則由左到右為交易量最大的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到最小的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lang="zh-TW" altLang="en-US" sz="1200" dirty="0"/>
          </a:p>
          <a:p>
            <a:endParaRPr kumimoji="1" lang="zh-TW" altLang="en-US" sz="1200" dirty="0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51FE55EA-FCCF-FDCC-AE1E-795217E2FDAB}"/>
              </a:ext>
            </a:extLst>
          </p:cNvPr>
          <p:cNvSpPr txBox="1"/>
          <p:nvPr/>
        </p:nvSpPr>
        <p:spPr>
          <a:xfrm>
            <a:off x="386080" y="207581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strike="sngStrike" dirty="0"/>
              <a:t>period: Day/week/month</a:t>
            </a:r>
            <a:r>
              <a:rPr lang="zh-TW" altLang="en-US" sz="1600" strike="sngStrike" dirty="0"/>
              <a:t>（單選）</a:t>
            </a:r>
            <a:r>
              <a:rPr lang="en-US" altLang="zh-TW" sz="1600" strike="sngStrike" dirty="0"/>
              <a:t> </a:t>
            </a:r>
            <a:endParaRPr lang="en-US" sz="1600" strike="sngStrike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CF4AD7AD-6675-222F-3294-998D5F3F6DAF}"/>
              </a:ext>
            </a:extLst>
          </p:cNvPr>
          <p:cNvSpPr txBox="1"/>
          <p:nvPr/>
        </p:nvSpPr>
        <p:spPr>
          <a:xfrm>
            <a:off x="3790265" y="176864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7F1FE512-A191-2F30-E8A5-5609CAD499D5}"/>
              </a:ext>
            </a:extLst>
          </p:cNvPr>
          <p:cNvSpPr txBox="1"/>
          <p:nvPr/>
        </p:nvSpPr>
        <p:spPr>
          <a:xfrm>
            <a:off x="5105737" y="176864"/>
            <a:ext cx="699595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Transaction: Top 10 volume / Success Top %10 / Success % button 10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271089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5C1D47-51A0-7672-90A0-76D16BA39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024B8B5-CD41-6013-FC6B-864E8B5B20E2}"/>
              </a:ext>
            </a:extLst>
          </p:cNvPr>
          <p:cNvSpPr/>
          <p:nvPr/>
        </p:nvSpPr>
        <p:spPr>
          <a:xfrm>
            <a:off x="6259927" y="1211865"/>
            <a:ext cx="5533136" cy="5522976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BABD8D6-DA31-1DEB-B485-03904CBDFE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7733804"/>
              </p:ext>
            </p:extLst>
          </p:nvPr>
        </p:nvGraphicFramePr>
        <p:xfrm>
          <a:off x="303066" y="1156954"/>
          <a:ext cx="5533136" cy="2424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文字方塊 1">
            <a:extLst>
              <a:ext uri="{FF2B5EF4-FFF2-40B4-BE49-F238E27FC236}">
                <a16:creationId xmlns:a16="http://schemas.microsoft.com/office/drawing/2014/main" id="{5A50C26B-6E21-00E4-1C31-1C42DB093BBF}"/>
              </a:ext>
            </a:extLst>
          </p:cNvPr>
          <p:cNvSpPr txBox="1"/>
          <p:nvPr/>
        </p:nvSpPr>
        <p:spPr>
          <a:xfrm>
            <a:off x="6259927" y="1316319"/>
            <a:ext cx="55331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資料來源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dirty="0"/>
              <a:t>目標 </a:t>
            </a:r>
            <a:r>
              <a:rPr lang="en" altLang="zh-TW" sz="1200" dirty="0"/>
              <a:t>requestor </a:t>
            </a:r>
            <a:r>
              <a:rPr lang="zh-TW" altLang="en-US" sz="1200" dirty="0"/>
              <a:t>的交易量</a:t>
            </a:r>
            <a:endParaRPr lang="en-US" altLang="zh-TW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篩選條件</a:t>
            </a:r>
            <a:endParaRPr lang="en-US" altLang="zh-TW" sz="1200" b="1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1200" b="1" dirty="0"/>
              <a:t>Transaction(merchant)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Top 10 volume</a:t>
            </a:r>
            <a:r>
              <a:rPr lang="zh-TW" altLang="en-US" sz="1200" dirty="0"/>
              <a:t>：交易量前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（預設）</a:t>
            </a:r>
            <a:endParaRPr lang="en-US" altLang="zh-TW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Success % button 10</a:t>
            </a:r>
            <a:r>
              <a:rPr lang="zh-TW" altLang="en-US" sz="1200" dirty="0"/>
              <a:t>：</a:t>
            </a:r>
            <a:r>
              <a:rPr lang="zh-TW" altLang="en-US" sz="1200" dirty="0">
                <a:solidFill>
                  <a:schemeClr val="tx1"/>
                </a:solidFill>
              </a:rPr>
              <a:t>交易成功率最低的前 </a:t>
            </a:r>
            <a:r>
              <a:rPr lang="en-US" altLang="zh-TW" sz="1200" dirty="0">
                <a:solidFill>
                  <a:schemeClr val="tx1"/>
                </a:solidFill>
              </a:rPr>
              <a:t>10 </a:t>
            </a:r>
            <a:r>
              <a:rPr lang="zh-TW" altLang="en-US" sz="1200" dirty="0">
                <a:solidFill>
                  <a:schemeClr val="tx1"/>
                </a:solidFill>
              </a:rPr>
              <a:t>大 </a:t>
            </a:r>
            <a:r>
              <a:rPr lang="en-US" altLang="zh-TW" sz="1200" dirty="0"/>
              <a:t>merchant</a:t>
            </a:r>
            <a:endParaRPr lang="en-US" altLang="zh-TW" sz="1200" b="1" dirty="0"/>
          </a:p>
          <a:p>
            <a:r>
              <a:rPr lang="en-US" altLang="zh-TW" sz="1200" b="1" dirty="0"/>
              <a:t>Transaction(cardBIN)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Top 10 volume</a:t>
            </a:r>
            <a:r>
              <a:rPr lang="zh-TW" altLang="en-US" sz="1200" dirty="0"/>
              <a:t>：交易量前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 </a:t>
            </a:r>
            <a:r>
              <a:rPr lang="en-US" altLang="zh-TW" sz="1200" dirty="0"/>
              <a:t>cardBIN </a:t>
            </a:r>
            <a:r>
              <a:rPr lang="zh-TW" altLang="en-US" sz="1200" dirty="0"/>
              <a:t>（預設）</a:t>
            </a:r>
            <a:endParaRPr lang="en-US" altLang="zh-TW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1200" dirty="0"/>
              <a:t>Success % button 10</a:t>
            </a:r>
            <a:r>
              <a:rPr lang="zh-TW" altLang="en-US" sz="1200" dirty="0"/>
              <a:t>：</a:t>
            </a:r>
            <a:r>
              <a:rPr lang="zh-TW" altLang="en-US" sz="1200" dirty="0">
                <a:solidFill>
                  <a:schemeClr val="tx1"/>
                </a:solidFill>
              </a:rPr>
              <a:t>交易成功率最低的前 </a:t>
            </a:r>
            <a:r>
              <a:rPr lang="en-US" altLang="zh-TW" sz="1200" dirty="0">
                <a:solidFill>
                  <a:schemeClr val="tx1"/>
                </a:solidFill>
              </a:rPr>
              <a:t>10 </a:t>
            </a:r>
            <a:r>
              <a:rPr lang="zh-TW" altLang="en-US" sz="1200" dirty="0">
                <a:solidFill>
                  <a:schemeClr val="tx1"/>
                </a:solidFill>
              </a:rPr>
              <a:t>大 </a:t>
            </a:r>
            <a:r>
              <a:rPr lang="en-US" altLang="zh-TW" sz="1200" dirty="0"/>
              <a:t>cardBIN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圖形</a:t>
            </a: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altLang="zh-TW" sz="1200" b="1" dirty="0"/>
              <a:t>X </a:t>
            </a:r>
            <a:r>
              <a:rPr lang="zh-TW" altLang="en-US" sz="1200" b="1" dirty="0"/>
              <a:t>軸</a:t>
            </a:r>
            <a:r>
              <a:rPr lang="zh-TW" altLang="en-US" sz="1200" dirty="0"/>
              <a:t>：以篩選的 </a:t>
            </a:r>
            <a:r>
              <a:rPr lang="en-US" altLang="zh-TW" sz="1200" dirty="0"/>
              <a:t>merchant</a:t>
            </a:r>
            <a:r>
              <a:rPr lang="en" altLang="zh-TW" sz="1200" dirty="0"/>
              <a:t> </a:t>
            </a:r>
            <a:r>
              <a:rPr lang="zh-TW" altLang="en-US" sz="1200" dirty="0"/>
              <a:t>為單位</a:t>
            </a:r>
            <a:endParaRPr lang="en-US" altLang="zh-TW" sz="1200" dirty="0"/>
          </a:p>
          <a:p>
            <a:r>
              <a:rPr lang="zh-TW" altLang="en-US" sz="1200" b="1" dirty="0"/>
              <a:t>排序</a:t>
            </a:r>
            <a:r>
              <a:rPr lang="zh-TW" altLang="en-US" sz="1200" dirty="0"/>
              <a:t>：依照篩選條件排序。例如：若篩選條件是「交易量前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</a:t>
            </a:r>
            <a:r>
              <a:rPr lang="zh-TW" altLang="en-US" sz="1200" dirty="0">
                <a:solidFill>
                  <a:schemeClr val="tx1"/>
                </a:solidFill>
              </a:rPr>
              <a:t>商戶</a:t>
            </a:r>
            <a:r>
              <a:rPr lang="zh-TW" altLang="en-US" sz="1200" dirty="0"/>
              <a:t>」，則由左到右為交易量最大的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到最小的</a:t>
            </a:r>
            <a:br>
              <a:rPr lang="zh-TW" altLang="en-US" sz="1200" dirty="0"/>
            </a:br>
            <a:r>
              <a:rPr lang="en" altLang="zh-TW" sz="1200" b="1" dirty="0"/>
              <a:t>Y </a:t>
            </a:r>
            <a:r>
              <a:rPr lang="zh-TW" altLang="en-US" sz="1200" b="1" dirty="0"/>
              <a:t>軸</a:t>
            </a:r>
            <a:r>
              <a:rPr lang="zh-TW" altLang="en-US" sz="12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堆疊圖：顯示</a:t>
            </a:r>
            <a:r>
              <a:rPr lang="en-US" altLang="zh-TW" sz="1200" dirty="0"/>
              <a:t> cardBIN </a:t>
            </a:r>
            <a:r>
              <a:rPr lang="zh-TW" altLang="en-US" sz="1200" dirty="0"/>
              <a:t>交易量 </a:t>
            </a:r>
            <a:r>
              <a:rPr lang="en-US" altLang="zh-TW" sz="1200" dirty="0"/>
              <a:t>(</a:t>
            </a:r>
            <a:r>
              <a:rPr lang="en" altLang="zh-TW" sz="1200" dirty="0"/>
              <a:t>count)</a:t>
            </a:r>
          </a:p>
          <a:p>
            <a:pPr marL="0" lvl="7"/>
            <a:r>
              <a:rPr lang="zh-TW" altLang="en-US" sz="1200" b="1" dirty="0"/>
              <a:t>排序</a:t>
            </a:r>
            <a:r>
              <a:rPr lang="zh-TW" altLang="en-US" sz="1200" dirty="0"/>
              <a:t>：依照篩選條件排序。例如：若篩選條件是「交易量前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 </a:t>
            </a:r>
            <a:r>
              <a:rPr lang="en-US" altLang="zh-TW" sz="1200" dirty="0"/>
              <a:t>cardBIN </a:t>
            </a:r>
            <a:r>
              <a:rPr lang="zh-TW" altLang="en-US" sz="1200" dirty="0"/>
              <a:t>」，則由下到上為交易量最大的 </a:t>
            </a:r>
            <a:r>
              <a:rPr lang="en-US" altLang="zh-TW" sz="1200" dirty="0"/>
              <a:t>cardBIN </a:t>
            </a:r>
            <a:r>
              <a:rPr lang="zh-TW" altLang="en-US" sz="1200" dirty="0"/>
              <a:t>到最小的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2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200" b="1" dirty="0"/>
              <a:t>表格</a:t>
            </a:r>
            <a:endParaRPr lang="zh-TW" altLang="en-US" sz="12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表頭：以篩選的 </a:t>
            </a:r>
            <a:r>
              <a:rPr lang="en-US" altLang="zh-TW" sz="1200" dirty="0"/>
              <a:t>merchant</a:t>
            </a:r>
            <a:r>
              <a:rPr lang="zh-TW" altLang="en-US" sz="1200" dirty="0"/>
              <a:t>為單位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內容：顯示交易狀態是成功的數量</a:t>
            </a:r>
            <a:r>
              <a:rPr lang="en-US" altLang="zh-TW" sz="1200" dirty="0"/>
              <a:t>(count)</a:t>
            </a:r>
            <a:r>
              <a:rPr lang="zh-TW" altLang="en-US" sz="1200" dirty="0"/>
              <a:t>和成功率</a:t>
            </a:r>
            <a:r>
              <a:rPr lang="en-US" altLang="zh-TW" sz="1200" dirty="0"/>
              <a:t>(</a:t>
            </a:r>
            <a:r>
              <a:rPr lang="en" altLang="zh-TW" sz="1200" dirty="0"/>
              <a:t>%)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200" dirty="0"/>
              <a:t>交易狀態成功： </a:t>
            </a:r>
            <a:r>
              <a:rPr lang="en" altLang="zh-TW" sz="1200" dirty="0"/>
              <a:t>transStatus </a:t>
            </a:r>
            <a:r>
              <a:rPr lang="zh-TW" altLang="en-US" sz="1200" dirty="0"/>
              <a:t>為 </a:t>
            </a:r>
            <a:r>
              <a:rPr lang="en" altLang="zh-TW" sz="1200" dirty="0"/>
              <a:t>Y</a:t>
            </a:r>
            <a:r>
              <a:rPr lang="zh-TW" altLang="en" sz="1200" dirty="0"/>
              <a:t>、 </a:t>
            </a:r>
            <a:r>
              <a:rPr lang="en" altLang="zh-TW" sz="1200" dirty="0"/>
              <a:t>A </a:t>
            </a:r>
            <a:r>
              <a:rPr lang="zh-TW" altLang="en" sz="1200" dirty="0"/>
              <a:t>、 </a:t>
            </a:r>
            <a:r>
              <a:rPr lang="en" altLang="zh-TW" sz="1200" dirty="0"/>
              <a:t>I </a:t>
            </a:r>
            <a:r>
              <a:rPr lang="zh-TW" altLang="en-US" sz="1200" dirty="0"/>
              <a:t>交易數加總</a:t>
            </a:r>
            <a:endParaRPr lang="en-US" altLang="zh-TW" sz="1200" dirty="0"/>
          </a:p>
          <a:p>
            <a:r>
              <a:rPr lang="zh-TW" altLang="en-US" sz="1200" b="1" dirty="0"/>
              <a:t>表頭排序</a:t>
            </a:r>
            <a:r>
              <a:rPr lang="zh-TW" altLang="en-US" sz="1200" dirty="0"/>
              <a:t>：依照篩選條件排序。例如：若篩選條件是「交易量前 </a:t>
            </a:r>
            <a:r>
              <a:rPr lang="en-US" altLang="zh-TW" sz="1200" dirty="0"/>
              <a:t>10 </a:t>
            </a:r>
            <a:r>
              <a:rPr lang="zh-TW" altLang="en-US" sz="1200" dirty="0"/>
              <a:t>大</a:t>
            </a:r>
            <a:r>
              <a:rPr lang="zh-TW" altLang="en-US" sz="1200" dirty="0">
                <a:solidFill>
                  <a:schemeClr val="tx1"/>
                </a:solidFill>
              </a:rPr>
              <a:t>商戶</a:t>
            </a:r>
            <a:r>
              <a:rPr lang="zh-TW" altLang="en-US" sz="1200" dirty="0"/>
              <a:t>」，則由左到右為交易量最大的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到最小的</a:t>
            </a:r>
          </a:p>
          <a:p>
            <a:r>
              <a:rPr lang="zh-TW" altLang="en-US" sz="1200" b="1" dirty="0"/>
              <a:t>熱力圖</a:t>
            </a:r>
            <a:r>
              <a:rPr lang="zh-TW" altLang="en-US" sz="1200" dirty="0"/>
              <a:t>：在同個 </a:t>
            </a:r>
            <a:r>
              <a:rPr lang="en-US" altLang="zh-TW" sz="1200" dirty="0"/>
              <a:t>merchant </a:t>
            </a:r>
            <a:r>
              <a:rPr lang="zh-TW" altLang="en-US" sz="1200" dirty="0"/>
              <a:t>下，數字越大，顏色越深</a:t>
            </a:r>
          </a:p>
          <a:p>
            <a:endParaRPr kumimoji="1" lang="zh-TW" altLang="en-US" sz="1200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8E212121-446F-06F0-42CE-0B118367E145}"/>
              </a:ext>
            </a:extLst>
          </p:cNvPr>
          <p:cNvSpPr txBox="1"/>
          <p:nvPr/>
        </p:nvSpPr>
        <p:spPr>
          <a:xfrm>
            <a:off x="386080" y="207581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strike="sngStrike" dirty="0"/>
              <a:t>period: Day/week/month</a:t>
            </a:r>
            <a:r>
              <a:rPr lang="zh-TW" altLang="en-US" sz="1600" strike="sngStrike" dirty="0"/>
              <a:t>（單選）</a:t>
            </a:r>
            <a:r>
              <a:rPr lang="en-US" altLang="zh-TW" sz="1600" strike="sngStrike" dirty="0"/>
              <a:t> </a:t>
            </a:r>
            <a:endParaRPr lang="en-US" sz="1600" strike="sngStrike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129A87E9-2F60-2F75-3D42-2F5CCD60EB13}"/>
              </a:ext>
            </a:extLst>
          </p:cNvPr>
          <p:cNvSpPr txBox="1"/>
          <p:nvPr/>
        </p:nvSpPr>
        <p:spPr>
          <a:xfrm>
            <a:off x="3790265" y="199166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EC5869FD-3FA1-A62A-4AAE-228638ED9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068278"/>
              </p:ext>
            </p:extLst>
          </p:nvPr>
        </p:nvGraphicFramePr>
        <p:xfrm>
          <a:off x="386078" y="3724074"/>
          <a:ext cx="5341395" cy="1569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59010">
                <a:tc>
                  <a:txBody>
                    <a:bodyPr/>
                    <a:lstStyle/>
                    <a:p>
                      <a:r>
                        <a:rPr lang="en-US" sz="1000" dirty="0"/>
                        <a:t>Success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merchantName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76329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cardBIN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7632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cardBIN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208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cardBIN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14" name="Table 10">
            <a:extLst>
              <a:ext uri="{FF2B5EF4-FFF2-40B4-BE49-F238E27FC236}">
                <a16:creationId xmlns:a16="http://schemas.microsoft.com/office/drawing/2014/main" id="{9B12A09B-F0E6-289A-7194-C01FF649B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347338"/>
              </p:ext>
            </p:extLst>
          </p:nvPr>
        </p:nvGraphicFramePr>
        <p:xfrm>
          <a:off x="398937" y="5383308"/>
          <a:ext cx="5341395" cy="1561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267326">
                <a:tc>
                  <a:txBody>
                    <a:bodyPr/>
                    <a:lstStyle/>
                    <a:p>
                      <a:r>
                        <a:rPr lang="en-US" sz="1000" dirty="0"/>
                        <a:t>Success 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merchantName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merchantName</a:t>
                      </a:r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merchantName</a:t>
                      </a:r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merchantName</a:t>
                      </a:r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884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cardBIN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884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cardBIN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8841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cardBIN 3…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716087"/>
                  </a:ext>
                </a:extLst>
              </a:tr>
            </a:tbl>
          </a:graphicData>
        </a:graphic>
      </p:graphicFrame>
      <p:graphicFrame>
        <p:nvGraphicFramePr>
          <p:cNvPr id="16" name="Table 12">
            <a:extLst>
              <a:ext uri="{FF2B5EF4-FFF2-40B4-BE49-F238E27FC236}">
                <a16:creationId xmlns:a16="http://schemas.microsoft.com/office/drawing/2014/main" id="{030BDB7D-87A2-8DDF-770E-FB37B71A84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44883"/>
              </p:ext>
            </p:extLst>
          </p:nvPr>
        </p:nvGraphicFramePr>
        <p:xfrm>
          <a:off x="1300479" y="4132163"/>
          <a:ext cx="4426992" cy="1140222"/>
        </p:xfrm>
        <a:graphic>
          <a:graphicData uri="http://schemas.openxmlformats.org/drawingml/2006/table">
            <a:tbl>
              <a:tblPr/>
              <a:tblGrid>
                <a:gridCol w="1106748">
                  <a:extLst>
                    <a:ext uri="{9D8B030D-6E8A-4147-A177-3AD203B41FA5}">
                      <a16:colId xmlns:a16="http://schemas.microsoft.com/office/drawing/2014/main" val="1138531037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1256034911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3573930471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2417475373"/>
                    </a:ext>
                  </a:extLst>
                </a:gridCol>
              </a:tblGrid>
              <a:tr h="38007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4406900"/>
                  </a:ext>
                </a:extLst>
              </a:tr>
              <a:tr h="38007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9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95205"/>
                  </a:ext>
                </a:extLst>
              </a:tr>
              <a:tr h="380074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EC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521117"/>
                  </a:ext>
                </a:extLst>
              </a:tr>
            </a:tbl>
          </a:graphicData>
        </a:graphic>
      </p:graphicFrame>
      <p:graphicFrame>
        <p:nvGraphicFramePr>
          <p:cNvPr id="17" name="Table 14">
            <a:extLst>
              <a:ext uri="{FF2B5EF4-FFF2-40B4-BE49-F238E27FC236}">
                <a16:creationId xmlns:a16="http://schemas.microsoft.com/office/drawing/2014/main" id="{BAB355C1-E4CC-2D19-F238-0C2C2AF97E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953232"/>
              </p:ext>
            </p:extLst>
          </p:nvPr>
        </p:nvGraphicFramePr>
        <p:xfrm>
          <a:off x="1300479" y="5779004"/>
          <a:ext cx="4426992" cy="1141038"/>
        </p:xfrm>
        <a:graphic>
          <a:graphicData uri="http://schemas.openxmlformats.org/drawingml/2006/table">
            <a:tbl>
              <a:tblPr/>
              <a:tblGrid>
                <a:gridCol w="1106748">
                  <a:extLst>
                    <a:ext uri="{9D8B030D-6E8A-4147-A177-3AD203B41FA5}">
                      <a16:colId xmlns:a16="http://schemas.microsoft.com/office/drawing/2014/main" val="3236612768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3361952710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1603418233"/>
                    </a:ext>
                  </a:extLst>
                </a:gridCol>
                <a:gridCol w="1106748">
                  <a:extLst>
                    <a:ext uri="{9D8B030D-6E8A-4147-A177-3AD203B41FA5}">
                      <a16:colId xmlns:a16="http://schemas.microsoft.com/office/drawing/2014/main" val="651249033"/>
                    </a:ext>
                  </a:extLst>
                </a:gridCol>
              </a:tblGrid>
              <a:tr h="3803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499233"/>
                  </a:ext>
                </a:extLst>
              </a:tr>
              <a:tr h="3803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E2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748017"/>
                  </a:ext>
                </a:extLst>
              </a:tr>
              <a:tr h="38034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210220"/>
                  </a:ext>
                </a:extLst>
              </a:tr>
            </a:tbl>
          </a:graphicData>
        </a:graphic>
      </p:graphicFrame>
      <p:sp>
        <p:nvSpPr>
          <p:cNvPr id="5" name="TextBox 5">
            <a:extLst>
              <a:ext uri="{FF2B5EF4-FFF2-40B4-BE49-F238E27FC236}">
                <a16:creationId xmlns:a16="http://schemas.microsoft.com/office/drawing/2014/main" id="{C52BCC81-7624-DEE7-D924-98BE4FD48EBB}"/>
              </a:ext>
            </a:extLst>
          </p:cNvPr>
          <p:cNvSpPr txBox="1"/>
          <p:nvPr/>
        </p:nvSpPr>
        <p:spPr>
          <a:xfrm>
            <a:off x="5433475" y="552370"/>
            <a:ext cx="6190797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Transaction(cardBIN): Top 10 volume / Success % button 10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  <p:sp>
        <p:nvSpPr>
          <p:cNvPr id="9" name="TextBox 5">
            <a:extLst>
              <a:ext uri="{FF2B5EF4-FFF2-40B4-BE49-F238E27FC236}">
                <a16:creationId xmlns:a16="http://schemas.microsoft.com/office/drawing/2014/main" id="{D9E00BBA-C108-5639-68A7-8D4FE886CAB7}"/>
              </a:ext>
            </a:extLst>
          </p:cNvPr>
          <p:cNvSpPr txBox="1"/>
          <p:nvPr/>
        </p:nvSpPr>
        <p:spPr>
          <a:xfrm>
            <a:off x="5433474" y="144884"/>
            <a:ext cx="627119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/>
              <a:t>Transaction(merchant): Top 10 volume / Success % button 10  (</a:t>
            </a:r>
            <a:r>
              <a:rPr lang="zh-TW" altLang="en-US" sz="1600" dirty="0"/>
              <a:t>單選）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25082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1A9F126C-2684-E103-ED62-E1EAA0EC7FD2}"/>
              </a:ext>
            </a:extLst>
          </p:cNvPr>
          <p:cNvSpPr txBox="1"/>
          <p:nvPr/>
        </p:nvSpPr>
        <p:spPr>
          <a:xfrm>
            <a:off x="3753347" y="154772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 err="1"/>
              <a:t>Datepicker</a:t>
            </a:r>
            <a:endParaRPr lang="en-US" altLang="zh-TW" sz="1600" dirty="0"/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04FE6BBD-A29D-FEFD-D0A0-DE71D13010A3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3" name="TextBox 15">
            <a:extLst>
              <a:ext uri="{FF2B5EF4-FFF2-40B4-BE49-F238E27FC236}">
                <a16:creationId xmlns:a16="http://schemas.microsoft.com/office/drawing/2014/main" id="{83D06A22-E81A-1F82-E932-7AF097D1F3F2}"/>
              </a:ext>
            </a:extLst>
          </p:cNvPr>
          <p:cNvSpPr txBox="1"/>
          <p:nvPr/>
        </p:nvSpPr>
        <p:spPr>
          <a:xfrm>
            <a:off x="5047997" y="154772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2AACEE0-69B0-CBF9-F566-8C80C600F2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235170"/>
              </p:ext>
            </p:extLst>
          </p:nvPr>
        </p:nvGraphicFramePr>
        <p:xfrm>
          <a:off x="465808" y="4549925"/>
          <a:ext cx="5488944" cy="1847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00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629654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count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transStatus-transStatusReason-challengeCancel1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sp>
        <p:nvSpPr>
          <p:cNvPr id="6" name="Rectangle: Rounded Corners 9">
            <a:extLst>
              <a:ext uri="{FF2B5EF4-FFF2-40B4-BE49-F238E27FC236}">
                <a16:creationId xmlns:a16="http://schemas.microsoft.com/office/drawing/2014/main" id="{127FE0CE-864A-1D95-8BB4-E78154B8BBF8}"/>
              </a:ext>
            </a:extLst>
          </p:cNvPr>
          <p:cNvSpPr/>
          <p:nvPr/>
        </p:nvSpPr>
        <p:spPr>
          <a:xfrm>
            <a:off x="354300" y="1795344"/>
            <a:ext cx="5734269" cy="4850780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hart 10">
            <a:extLst>
              <a:ext uri="{FF2B5EF4-FFF2-40B4-BE49-F238E27FC236}">
                <a16:creationId xmlns:a16="http://schemas.microsoft.com/office/drawing/2014/main" id="{B3E49577-E2C6-9846-BF1D-0298A28BC4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5700093"/>
              </p:ext>
            </p:extLst>
          </p:nvPr>
        </p:nvGraphicFramePr>
        <p:xfrm>
          <a:off x="465810" y="1954748"/>
          <a:ext cx="5410884" cy="2346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9D2162C8-F358-BBE9-9412-88C30B9F4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314096"/>
              </p:ext>
            </p:extLst>
          </p:nvPr>
        </p:nvGraphicFramePr>
        <p:xfrm>
          <a:off x="6427993" y="4530910"/>
          <a:ext cx="5488944" cy="18475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400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828136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629654">
                <a:tc>
                  <a:txBody>
                    <a:bodyPr/>
                    <a:lstStyle/>
                    <a:p>
                      <a:r>
                        <a:rPr lang="en-US" altLang="zh-TW" sz="1000" dirty="0"/>
                        <a:t>count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transStatus-transStatusReason-challengeCancel1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05976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transStatus-transStatusReason-challengeCancel3…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sp>
        <p:nvSpPr>
          <p:cNvPr id="15" name="Rectangle: Rounded Corners 9">
            <a:extLst>
              <a:ext uri="{FF2B5EF4-FFF2-40B4-BE49-F238E27FC236}">
                <a16:creationId xmlns:a16="http://schemas.microsoft.com/office/drawing/2014/main" id="{CEAF071A-9B7C-8A24-C281-6EDFD6C0CE52}"/>
              </a:ext>
            </a:extLst>
          </p:cNvPr>
          <p:cNvSpPr/>
          <p:nvPr/>
        </p:nvSpPr>
        <p:spPr>
          <a:xfrm>
            <a:off x="6316485" y="1776329"/>
            <a:ext cx="5734269" cy="4850780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Chart 10">
            <a:extLst>
              <a:ext uri="{FF2B5EF4-FFF2-40B4-BE49-F238E27FC236}">
                <a16:creationId xmlns:a16="http://schemas.microsoft.com/office/drawing/2014/main" id="{36CEBAAD-3D58-BED1-9A46-8549130005F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1455554"/>
              </p:ext>
            </p:extLst>
          </p:nvPr>
        </p:nvGraphicFramePr>
        <p:xfrm>
          <a:off x="6427995" y="1935733"/>
          <a:ext cx="5410884" cy="2346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3">
            <a:extLst>
              <a:ext uri="{FF2B5EF4-FFF2-40B4-BE49-F238E27FC236}">
                <a16:creationId xmlns:a16="http://schemas.microsoft.com/office/drawing/2014/main" id="{1D2BB31B-8931-2D07-FDF3-328BC58BB7FB}"/>
              </a:ext>
            </a:extLst>
          </p:cNvPr>
          <p:cNvSpPr txBox="1"/>
          <p:nvPr/>
        </p:nvSpPr>
        <p:spPr>
          <a:xfrm>
            <a:off x="8394112" y="1626067"/>
            <a:ext cx="365664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highlight>
                  <a:srgbClr val="FFFF00"/>
                </a:highlight>
              </a:rPr>
              <a:t>各卡組織一份，共 </a:t>
            </a:r>
            <a:r>
              <a:rPr lang="en-US" altLang="zh-TW" sz="1600" dirty="0">
                <a:highlight>
                  <a:srgbClr val="FFFF00"/>
                </a:highlight>
              </a:rPr>
              <a:t>6 </a:t>
            </a:r>
            <a:r>
              <a:rPr lang="zh-TW" altLang="en-US" sz="1600" dirty="0">
                <a:highlight>
                  <a:srgbClr val="FFFF00"/>
                </a:highlight>
              </a:rPr>
              <a:t>份：</a:t>
            </a:r>
            <a:r>
              <a:rPr lang="en-US" altLang="zh-TW" sz="1600" dirty="0">
                <a:highlight>
                  <a:srgbClr val="FFFF00"/>
                </a:highlight>
              </a:rPr>
              <a:t>V, M, C, A, J, D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C52F9189-BC33-D5D4-1AFB-4F7820F8BF38}"/>
              </a:ext>
            </a:extLst>
          </p:cNvPr>
          <p:cNvSpPr txBox="1"/>
          <p:nvPr/>
        </p:nvSpPr>
        <p:spPr>
          <a:xfrm>
            <a:off x="354298" y="722444"/>
            <a:ext cx="226857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交易失敗原因分析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持卡人取消挑戰佔比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卡組織回覆之原因分析</a:t>
            </a:r>
            <a:endParaRPr kumimoji="1" lang="en-US" altLang="zh-TW" sz="14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218CFF6-852F-3609-7137-0AA209379751}"/>
              </a:ext>
            </a:extLst>
          </p:cNvPr>
          <p:cNvSpPr txBox="1"/>
          <p:nvPr/>
        </p:nvSpPr>
        <p:spPr>
          <a:xfrm>
            <a:off x="8394112" y="283257"/>
            <a:ext cx="3130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 err="1">
                <a:solidFill>
                  <a:srgbClr val="C00000"/>
                </a:solidFill>
              </a:rPr>
              <a:t>Veriid</a:t>
            </a:r>
            <a:r>
              <a:rPr kumimoji="1" lang="en-US" altLang="zh-TW" dirty="0">
                <a:solidFill>
                  <a:srgbClr val="C00000"/>
                </a:solidFill>
              </a:rPr>
              <a:t> API </a:t>
            </a:r>
            <a:r>
              <a:rPr kumimoji="1" lang="zh-TW" altLang="en-US" dirty="0">
                <a:solidFill>
                  <a:srgbClr val="C00000"/>
                </a:solidFill>
              </a:rPr>
              <a:t>缺 </a:t>
            </a:r>
            <a:r>
              <a:rPr kumimoji="1" lang="en-US" altLang="zh-TW" dirty="0" err="1">
                <a:solidFill>
                  <a:srgbClr val="C00000"/>
                </a:solidFill>
              </a:rPr>
              <a:t>challengeCancel</a:t>
            </a:r>
            <a:endParaRPr kumimoji="1" lang="zh-TW" altLang="en-US" dirty="0">
              <a:solidFill>
                <a:srgbClr val="C00000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1421AEF-37C8-AB8E-097E-CCB47A6A83B0}"/>
              </a:ext>
            </a:extLst>
          </p:cNvPr>
          <p:cNvSpPr/>
          <p:nvPr/>
        </p:nvSpPr>
        <p:spPr>
          <a:xfrm>
            <a:off x="9183619" y="5454701"/>
            <a:ext cx="2080126" cy="10655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TW" altLang="en-US" dirty="0"/>
              <a:t>選項展開卡組織</a:t>
            </a:r>
          </a:p>
        </p:txBody>
      </p:sp>
    </p:spTree>
    <p:extLst>
      <p:ext uri="{BB962C8B-B14F-4D97-AF65-F5344CB8AC3E}">
        <p14:creationId xmlns:p14="http://schemas.microsoft.com/office/powerpoint/2010/main" val="2316109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9D2162C8-F358-BBE9-9412-88C30B9F4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908582"/>
              </p:ext>
            </p:extLst>
          </p:nvPr>
        </p:nvGraphicFramePr>
        <p:xfrm>
          <a:off x="421206" y="1113067"/>
          <a:ext cx="3626687" cy="481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371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895316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</a:tblGrid>
              <a:tr h="6467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Card authentication failed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Unknown Device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Unsupported Device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Exceeds authentication frequency limit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827881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Expired card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57581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Invalid card number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6603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Invalid transaction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844749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No Card record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2335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Security failure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810027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Stolen card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26325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F3924CAC-D6FC-83C8-8E7B-4CFC5B9805A7}"/>
              </a:ext>
            </a:extLst>
          </p:cNvPr>
          <p:cNvSpPr txBox="1"/>
          <p:nvPr/>
        </p:nvSpPr>
        <p:spPr>
          <a:xfrm>
            <a:off x="421206" y="412594"/>
            <a:ext cx="388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/>
              <a:t>transStatusReason(1~79) description</a:t>
            </a:r>
            <a:endParaRPr kumimoji="1" lang="zh-TW" altLang="en-US" dirty="0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E63BFE2-BDE7-ABDD-B4D4-822C2231355E}"/>
              </a:ext>
            </a:extLst>
          </p:cNvPr>
          <p:cNvSpPr txBox="1"/>
          <p:nvPr/>
        </p:nvSpPr>
        <p:spPr>
          <a:xfrm>
            <a:off x="8883586" y="412594"/>
            <a:ext cx="203132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highlight>
                  <a:srgbClr val="FFFF00"/>
                </a:highlight>
              </a:rPr>
              <a:t>顯示文字，不撈資料</a:t>
            </a:r>
            <a:endParaRPr lang="en-US" altLang="zh-TW" sz="1600" dirty="0">
              <a:highlight>
                <a:srgbClr val="FFFF00"/>
              </a:highlight>
            </a:endParaRPr>
          </a:p>
        </p:txBody>
      </p:sp>
      <p:graphicFrame>
        <p:nvGraphicFramePr>
          <p:cNvPr id="10" name="Table 3">
            <a:extLst>
              <a:ext uri="{FF2B5EF4-FFF2-40B4-BE49-F238E27FC236}">
                <a16:creationId xmlns:a16="http://schemas.microsoft.com/office/drawing/2014/main" id="{DB47BDA1-5383-6AC2-7CBD-596DC592C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95020"/>
              </p:ext>
            </p:extLst>
          </p:nvPr>
        </p:nvGraphicFramePr>
        <p:xfrm>
          <a:off x="4264659" y="1113066"/>
          <a:ext cx="3626688" cy="481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371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895317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</a:tblGrid>
              <a:tr h="6467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Suspected fraud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 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Transaction not permitted to cardholder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Cardholder not enrolled in service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Transaction timed out at the ACS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827881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Low confidence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57581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Medium confidence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6603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High confidence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844749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Very High confidence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2335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Exceeds ACS maximum challenges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810027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Non-Payment transaction not supported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26325"/>
                  </a:ext>
                </a:extLst>
              </a:tr>
            </a:tbl>
          </a:graphicData>
        </a:graphic>
      </p:graphicFrame>
      <p:graphicFrame>
        <p:nvGraphicFramePr>
          <p:cNvPr id="11" name="Table 3">
            <a:extLst>
              <a:ext uri="{FF2B5EF4-FFF2-40B4-BE49-F238E27FC236}">
                <a16:creationId xmlns:a16="http://schemas.microsoft.com/office/drawing/2014/main" id="{F7D4A7BA-0084-1A5D-B9E2-54068C03C1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118593"/>
              </p:ext>
            </p:extLst>
          </p:nvPr>
        </p:nvGraphicFramePr>
        <p:xfrm>
          <a:off x="8144109" y="1111010"/>
          <a:ext cx="3626688" cy="4114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371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895317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</a:tblGrid>
              <a:tr h="6467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3RI transaction not supported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 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ACS technical issue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Decoupled Authentication required by ACS but not requested by 3DS Requestor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3DS Requestor Decoupled Max Expiry Time exceeded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827881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Decoupled Authentication was provided insufficient time to authenticate cardholder. ACS will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57581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Authentication attempted but not performed by the cardholder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6603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27 - 79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Reserved for EMVCo future use (values invalid until defined by EMVCo)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2335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80 - 99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Reserved for DS use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8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292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9D2162C8-F358-BBE9-9412-88C30B9F4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02777"/>
              </p:ext>
            </p:extLst>
          </p:nvPr>
        </p:nvGraphicFramePr>
        <p:xfrm>
          <a:off x="513804" y="1020612"/>
          <a:ext cx="5582197" cy="5373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652">
                  <a:extLst>
                    <a:ext uri="{9D8B030D-6E8A-4147-A177-3AD203B41FA5}">
                      <a16:colId xmlns:a16="http://schemas.microsoft.com/office/drawing/2014/main" val="2857183898"/>
                    </a:ext>
                  </a:extLst>
                </a:gridCol>
                <a:gridCol w="766962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3708583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</a:tblGrid>
              <a:tr h="64780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/>
                        <a:t>cardScheme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Transactions Processed as Identity Check Insights. </a:t>
                      </a:r>
                      <a:endParaRPr lang="en" altLang="zh-TW" sz="10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Smart Authentication Direct for Acquirer Exemption (SADAE) accepted. </a:t>
                      </a:r>
                      <a:endParaRPr lang="en" altLang="zh-TW" sz="1000" dirty="0"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Challenge Mandate requested but could not be performed. </a:t>
                      </a:r>
                      <a:endParaRPr lang="en" altLang="zh-TW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DS dropped reason code received from ACS. </a:t>
                      </a:r>
                      <a:endParaRPr lang="en" altLang="zh-TW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8278812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Challenge Cancelation Indicator populated, therefore did not route to Smart Authentication Stand- In. </a:t>
                      </a:r>
                      <a:endParaRPr lang="en" altLang="zh-TW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575813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Device Channel is 3RI or app/</a:t>
                      </a:r>
                      <a:r>
                        <a:rPr lang="en" altLang="zh-TW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brw</a:t>
                      </a: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" altLang="zh-TW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threeDSRequestorAut</a:t>
                      </a: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" altLang="zh-TW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henticationInd</a:t>
                      </a: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02 = Recurring or 03 = Installment; therefore, did not route to Smart Authentication Stand- In </a:t>
                      </a:r>
                      <a:endParaRPr lang="en" altLang="zh-TW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66032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r>
                        <a:rPr lang="en" altLang="zh-TW" sz="10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threeDSReqPriorAuth</a:t>
                      </a:r>
                      <a:r>
                        <a:rPr lang="en" altLang="zh-TW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Data" was provided but not found by the ACS or it was expired. </a:t>
                      </a:r>
                      <a:endParaRPr lang="en" altLang="zh-TW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8447491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ACS Timed Out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23358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Invalid Response from ACS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810027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System Error Response from ACS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26325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Internal Error While Generating CAVV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1037965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F3924CAC-D6FC-83C8-8E7B-4CFC5B9805A7}"/>
              </a:ext>
            </a:extLst>
          </p:cNvPr>
          <p:cNvSpPr txBox="1"/>
          <p:nvPr/>
        </p:nvSpPr>
        <p:spPr>
          <a:xfrm>
            <a:off x="421206" y="412594"/>
            <a:ext cx="4012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/>
              <a:t>transStatusReason(80~89) description</a:t>
            </a:r>
            <a:endParaRPr kumimoji="1" lang="zh-TW" altLang="en-US" dirty="0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E63BFE2-BDE7-ABDD-B4D4-822C2231355E}"/>
              </a:ext>
            </a:extLst>
          </p:cNvPr>
          <p:cNvSpPr txBox="1"/>
          <p:nvPr/>
        </p:nvSpPr>
        <p:spPr>
          <a:xfrm>
            <a:off x="8883586" y="412594"/>
            <a:ext cx="203132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highlight>
                  <a:srgbClr val="FFFF00"/>
                </a:highlight>
              </a:rPr>
              <a:t>顯示文字，不撈資料</a:t>
            </a:r>
            <a:endParaRPr lang="en-US" altLang="zh-TW" sz="1600" dirty="0">
              <a:highlight>
                <a:srgbClr val="FFFF00"/>
              </a:highlight>
            </a:endParaRP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CF4162C7-445E-70F9-5C91-852F7B7659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399322"/>
              </p:ext>
            </p:extLst>
          </p:nvPr>
        </p:nvGraphicFramePr>
        <p:xfrm>
          <a:off x="6245202" y="1020612"/>
          <a:ext cx="5582197" cy="5659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6652">
                  <a:extLst>
                    <a:ext uri="{9D8B030D-6E8A-4147-A177-3AD203B41FA5}">
                      <a16:colId xmlns:a16="http://schemas.microsoft.com/office/drawing/2014/main" val="2857183898"/>
                    </a:ext>
                  </a:extLst>
                </a:gridCol>
                <a:gridCol w="766962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3708583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</a:tblGrid>
              <a:tr h="64780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/>
                        <a:t>cardScheme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VMID not eligible for requested program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Protocol Version Not Supported by ACS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Transaction is excluded from Attempts Processing (includes nonreloadable pre-paid cards)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altLang="zh-TW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" altLang="zh-TW" sz="1000" dirty="0"/>
                        <a:t>Requested program not supported by the ACS</a:t>
                      </a:r>
                      <a:endParaRPr lang="en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98278812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altLang="zh-TW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" altLang="zh-TW" sz="1000" dirty="0"/>
                        <a:t>CAVV is included in response (ex: N + 07 + CAVV response in 2.1.0)</a:t>
                      </a:r>
                      <a:endParaRPr lang="en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575813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Issuer SCA Required 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168862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Transaction can be used for a future FIDO enrollment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66032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Transaction cannot be used for a future FIDO enrollment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8447491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PAN/Token not eligible for </a:t>
                      </a:r>
                      <a:r>
                        <a:rPr lang="en" altLang="zh-TW" sz="1000" dirty="0" err="1"/>
                        <a:t>SafeKey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23358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Message version number not supported by ACS for PAN/Token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810027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Exemption acknowledged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6315612"/>
                  </a:ext>
                </a:extLst>
              </a:tr>
              <a:tr h="4176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/>
                        <a:t>J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" altLang="zh-TW" sz="1000" dirty="0"/>
                        <a:t>Protocol version is not supported by ACS</a:t>
                      </a:r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2625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173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3">
            <a:extLst>
              <a:ext uri="{FF2B5EF4-FFF2-40B4-BE49-F238E27FC236}">
                <a16:creationId xmlns:a16="http://schemas.microsoft.com/office/drawing/2014/main" id="{9D2162C8-F358-BBE9-9412-88C30B9F4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96618"/>
              </p:ext>
            </p:extLst>
          </p:nvPr>
        </p:nvGraphicFramePr>
        <p:xfrm>
          <a:off x="421206" y="1113067"/>
          <a:ext cx="3626687" cy="481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371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2895316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</a:tblGrid>
              <a:tr h="646755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value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Cardholder selected “Cancel”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Reserved for future EMVCo use (values invalid until defined by EMVCo).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Transaction Timed Out— Decoupled Authentication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 Transaction Timed Out at ACS— other timeouts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827881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Transaction Timed Out at ACS— First </a:t>
                      </a:r>
                      <a:r>
                        <a:rPr lang="en-US" sz="1000" dirty="0" err="1"/>
                        <a:t>CReq</a:t>
                      </a:r>
                      <a:r>
                        <a:rPr lang="en-US" sz="1000" dirty="0"/>
                        <a:t> not received by ACS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575813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Transaction Error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0666032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Unknown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8447491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Transaction Timed Out at SDK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23358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09 - 79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Reserved for future EMVCo use (values invalid until defined by EMVCo)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810027"/>
                  </a:ext>
                </a:extLst>
              </a:tr>
              <a:tr h="41700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80 - 99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Reserved for future DS use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026325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F3924CAC-D6FC-83C8-8E7B-4CFC5B9805A7}"/>
              </a:ext>
            </a:extLst>
          </p:cNvPr>
          <p:cNvSpPr txBox="1"/>
          <p:nvPr/>
        </p:nvSpPr>
        <p:spPr>
          <a:xfrm>
            <a:off x="421206" y="412594"/>
            <a:ext cx="304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TW" dirty="0"/>
              <a:t>challengeCancel description</a:t>
            </a:r>
            <a:endParaRPr kumimoji="1" lang="zh-TW" altLang="en-US" dirty="0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E63BFE2-BDE7-ABDD-B4D4-822C2231355E}"/>
              </a:ext>
            </a:extLst>
          </p:cNvPr>
          <p:cNvSpPr txBox="1"/>
          <p:nvPr/>
        </p:nvSpPr>
        <p:spPr>
          <a:xfrm>
            <a:off x="8883586" y="412594"/>
            <a:ext cx="203132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zh-TW" altLang="en-US" sz="1600" dirty="0">
                <a:highlight>
                  <a:srgbClr val="FFFF00"/>
                </a:highlight>
              </a:rPr>
              <a:t>顯示文字，不撈資料</a:t>
            </a:r>
            <a:endParaRPr lang="en-US" altLang="zh-TW" sz="1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496938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8BAB5BA-9B83-3662-63B3-4F734103F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725420"/>
              </p:ext>
            </p:extLst>
          </p:nvPr>
        </p:nvGraphicFramePr>
        <p:xfrm>
          <a:off x="394518" y="5239802"/>
          <a:ext cx="5018024" cy="1235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504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040130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S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D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/>
                        <a:t>A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E64EAEE-8AE2-8F51-5180-7B5F46C5E7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2672337"/>
              </p:ext>
            </p:extLst>
          </p:nvPr>
        </p:nvGraphicFramePr>
        <p:xfrm>
          <a:off x="394518" y="1921487"/>
          <a:ext cx="5018024" cy="3236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E53008-8D96-45B0-F428-BDFC1547715B}"/>
              </a:ext>
            </a:extLst>
          </p:cNvPr>
          <p:cNvSpPr/>
          <p:nvPr/>
        </p:nvSpPr>
        <p:spPr>
          <a:xfrm>
            <a:off x="255432" y="1828800"/>
            <a:ext cx="5409820" cy="4904760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2B10E929-6998-A8E8-C680-33B587A5E0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0343385"/>
              </p:ext>
            </p:extLst>
          </p:nvPr>
        </p:nvGraphicFramePr>
        <p:xfrm>
          <a:off x="5879189" y="755842"/>
          <a:ext cx="5704356" cy="1533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A6A96F2-8402-E680-9B96-676BDE1015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666937"/>
              </p:ext>
            </p:extLst>
          </p:nvPr>
        </p:nvGraphicFramePr>
        <p:xfrm>
          <a:off x="5879189" y="2289720"/>
          <a:ext cx="5704356" cy="171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F953A15-C424-9143-79EC-AF1628F26A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093012"/>
              </p:ext>
            </p:extLst>
          </p:nvPr>
        </p:nvGraphicFramePr>
        <p:xfrm>
          <a:off x="5893473" y="5718562"/>
          <a:ext cx="5695634" cy="97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1319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952563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80584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80584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80584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164651">
                <a:tc>
                  <a:txBody>
                    <a:bodyPr/>
                    <a:lstStyle/>
                    <a:p>
                      <a:r>
                        <a:rPr lang="en-US" sz="10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1950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err="1"/>
                        <a:t>error_detail</a:t>
                      </a:r>
                      <a:r>
                        <a:rPr lang="zh-TW" altLang="en-US" sz="1000" dirty="0"/>
                        <a:t> </a:t>
                      </a:r>
                      <a:r>
                        <a:rPr lang="en-US" altLang="zh-TW" sz="1000" dirty="0"/>
                        <a:t>1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1950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err="1"/>
                        <a:t>error_detail</a:t>
                      </a:r>
                      <a:r>
                        <a:rPr lang="en-US" sz="1000" dirty="0"/>
                        <a:t>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  <a:tr h="19505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 err="1"/>
                        <a:t>error_detail</a:t>
                      </a:r>
                      <a:r>
                        <a:rPr lang="en-US" altLang="zh-TW" sz="1000" dirty="0"/>
                        <a:t> 3…</a:t>
                      </a:r>
                      <a:endParaRPr 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952028"/>
                  </a:ext>
                </a:extLst>
              </a:tr>
            </a:tbl>
          </a:graphicData>
        </a:graphic>
      </p:graphicFrame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225160DA-5508-822A-EBBB-ACF11E18E5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735292"/>
              </p:ext>
            </p:extLst>
          </p:nvPr>
        </p:nvGraphicFramePr>
        <p:xfrm>
          <a:off x="5884604" y="4007269"/>
          <a:ext cx="5704356" cy="1711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B41A3B00-CB6E-053C-50F5-AF88F9AD73F6}"/>
              </a:ext>
            </a:extLst>
          </p:cNvPr>
          <p:cNvSpPr txBox="1"/>
          <p:nvPr/>
        </p:nvSpPr>
        <p:spPr>
          <a:xfrm>
            <a:off x="5565214" y="460023"/>
            <a:ext cx="270022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message type: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EC25BD-3EA1-0269-9241-C2859368CC03}"/>
              </a:ext>
            </a:extLst>
          </p:cNvPr>
          <p:cNvSpPr txBox="1"/>
          <p:nvPr/>
        </p:nvSpPr>
        <p:spPr>
          <a:xfrm>
            <a:off x="8707484" y="84692"/>
            <a:ext cx="217763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code: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A0CE35-155D-7956-E4EF-08A1B11CA3F3}"/>
              </a:ext>
            </a:extLst>
          </p:cNvPr>
          <p:cNvSpPr txBox="1"/>
          <p:nvPr/>
        </p:nvSpPr>
        <p:spPr>
          <a:xfrm>
            <a:off x="8702622" y="479231"/>
            <a:ext cx="270022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error description:</a:t>
            </a:r>
            <a:r>
              <a:rPr lang="zh-TW" altLang="en-US" sz="1200" dirty="0"/>
              <a:t> </a:t>
            </a:r>
            <a:r>
              <a:rPr lang="en-US" altLang="zh-TW" sz="1200" dirty="0"/>
              <a:t>1/2/3/4….</a:t>
            </a:r>
            <a:r>
              <a:rPr lang="zh-TW" altLang="en-US" sz="1200" dirty="0">
                <a:solidFill>
                  <a:schemeClr val="tx1"/>
                </a:solidFill>
              </a:rPr>
              <a:t> （多選）</a:t>
            </a:r>
            <a:endParaRPr lang="en-US" sz="1200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BAF11E06-846F-6331-1A9E-5281D93284EA}"/>
              </a:ext>
            </a:extLst>
          </p:cNvPr>
          <p:cNvSpPr/>
          <p:nvPr/>
        </p:nvSpPr>
        <p:spPr>
          <a:xfrm>
            <a:off x="5745280" y="901874"/>
            <a:ext cx="6052202" cy="5831686"/>
          </a:xfrm>
          <a:prstGeom prst="roundRect">
            <a:avLst>
              <a:gd name="adj" fmla="val 4913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33A89B0-E4D8-B70B-4727-7EE56501CB9D}"/>
              </a:ext>
            </a:extLst>
          </p:cNvPr>
          <p:cNvSpPr txBox="1"/>
          <p:nvPr/>
        </p:nvSpPr>
        <p:spPr>
          <a:xfrm>
            <a:off x="5571411" y="124136"/>
            <a:ext cx="241341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err="1">
                <a:solidFill>
                  <a:schemeClr val="tx1"/>
                </a:solidFill>
              </a:rPr>
              <a:t>error_component</a:t>
            </a:r>
            <a:r>
              <a:rPr lang="en-US" sz="1200" dirty="0">
                <a:solidFill>
                  <a:schemeClr val="tx1"/>
                </a:solidFill>
              </a:rPr>
              <a:t>: S/D/</a:t>
            </a:r>
            <a:r>
              <a:rPr lang="en-US" altLang="zh-TW" sz="1200" dirty="0">
                <a:solidFill>
                  <a:schemeClr val="tx1"/>
                </a:solidFill>
              </a:rPr>
              <a:t>A</a:t>
            </a:r>
            <a:r>
              <a:rPr lang="zh-TW" altLang="en-US" sz="1200" dirty="0">
                <a:solidFill>
                  <a:schemeClr val="tx1"/>
                </a:solidFill>
              </a:rPr>
              <a:t>（多選）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BFDBD2BF-9638-B8A5-0457-4E4F2DFFF266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5B3528C8-4425-1E2D-2FDD-648EB22B22D5}"/>
              </a:ext>
            </a:extLst>
          </p:cNvPr>
          <p:cNvSpPr txBox="1"/>
          <p:nvPr/>
        </p:nvSpPr>
        <p:spPr>
          <a:xfrm>
            <a:off x="3834246" y="137161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Datepicker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83D559-B99E-EA8B-EB13-1ECD0353DE03}"/>
              </a:ext>
            </a:extLst>
          </p:cNvPr>
          <p:cNvSpPr txBox="1"/>
          <p:nvPr/>
        </p:nvSpPr>
        <p:spPr>
          <a:xfrm>
            <a:off x="394518" y="668316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811A741-2EE3-5CCB-9BF2-AF14ACE2481E}"/>
              </a:ext>
            </a:extLst>
          </p:cNvPr>
          <p:cNvSpPr txBox="1"/>
          <p:nvPr/>
        </p:nvSpPr>
        <p:spPr>
          <a:xfrm>
            <a:off x="2751278" y="668316"/>
            <a:ext cx="2223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錯誤來源（</a:t>
            </a:r>
            <a:r>
              <a:rPr kumimoji="1" lang="en-US" altLang="zh-TW" sz="1400" dirty="0"/>
              <a:t>S/D/A)</a:t>
            </a:r>
            <a:r>
              <a:rPr kumimoji="1" lang="zh-TW" altLang="en-US" sz="1400" dirty="0"/>
              <a:t>佔比</a:t>
            </a:r>
            <a:endParaRPr kumimoji="1" lang="en-US" altLang="zh-TW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TW" altLang="en-US" sz="1400" dirty="0"/>
              <a:t>錯誤原因筆數統計</a:t>
            </a:r>
            <a:endParaRPr kumimoji="1" lang="en-US" altLang="zh-TW" sz="1400" dirty="0"/>
          </a:p>
        </p:txBody>
      </p:sp>
    </p:spTree>
    <p:extLst>
      <p:ext uri="{BB962C8B-B14F-4D97-AF65-F5344CB8AC3E}">
        <p14:creationId xmlns:p14="http://schemas.microsoft.com/office/powerpoint/2010/main" val="1113684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C18C80-A9C4-44EC-6CF8-7B1CA1A9A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spec</a:t>
            </a:r>
          </a:p>
        </p:txBody>
      </p:sp>
    </p:spTree>
    <p:extLst>
      <p:ext uri="{BB962C8B-B14F-4D97-AF65-F5344CB8AC3E}">
        <p14:creationId xmlns:p14="http://schemas.microsoft.com/office/powerpoint/2010/main" val="176180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D2A24B9-FF62-DA98-0435-D5C7FA9B1B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4101862"/>
              </p:ext>
            </p:extLst>
          </p:nvPr>
        </p:nvGraphicFramePr>
        <p:xfrm>
          <a:off x="386080" y="740664"/>
          <a:ext cx="5341396" cy="3124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26CB3D-0DEC-27CF-FB9B-907A36963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591561"/>
              </p:ext>
            </p:extLst>
          </p:nvPr>
        </p:nvGraphicFramePr>
        <p:xfrm>
          <a:off x="377752" y="4028837"/>
          <a:ext cx="5341395" cy="1040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3">
                  <a:extLst>
                    <a:ext uri="{9D8B030D-6E8A-4147-A177-3AD203B41FA5}">
                      <a16:colId xmlns:a16="http://schemas.microsoft.com/office/drawing/2014/main" val="3754170516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04328269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3596292147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1958711258"/>
                    </a:ext>
                  </a:extLst>
                </a:gridCol>
                <a:gridCol w="1107158">
                  <a:extLst>
                    <a:ext uri="{9D8B030D-6E8A-4147-A177-3AD203B41FA5}">
                      <a16:colId xmlns:a16="http://schemas.microsoft.com/office/drawing/2014/main" val="2630941795"/>
                    </a:ext>
                  </a:extLst>
                </a:gridCol>
              </a:tblGrid>
              <a:tr h="308751">
                <a:tc>
                  <a:txBody>
                    <a:bodyPr/>
                    <a:lstStyle/>
                    <a:p>
                      <a:r>
                        <a:rPr lang="en-US" sz="1200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Period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Period 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87673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Success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4761551"/>
                  </a:ext>
                </a:extLst>
              </a:tr>
              <a:tr h="3087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Fail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3647804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8EDFD9B3-7B29-BCE6-F961-7C18F3D6E2C7}"/>
              </a:ext>
            </a:extLst>
          </p:cNvPr>
          <p:cNvSpPr/>
          <p:nvPr/>
        </p:nvSpPr>
        <p:spPr>
          <a:xfrm>
            <a:off x="5934456" y="740664"/>
            <a:ext cx="5688128" cy="570303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F8268C7-1499-4198-4BC2-75409AE9F894}"/>
              </a:ext>
            </a:extLst>
          </p:cNvPr>
          <p:cNvSpPr txBox="1"/>
          <p:nvPr/>
        </p:nvSpPr>
        <p:spPr>
          <a:xfrm>
            <a:off x="5942785" y="771931"/>
            <a:ext cx="56881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資料來源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dirty="0"/>
              <a:t>目標 </a:t>
            </a:r>
            <a:r>
              <a:rPr lang="en" altLang="zh-TW" sz="1400" dirty="0"/>
              <a:t>requestor </a:t>
            </a:r>
            <a:r>
              <a:rPr lang="zh-TW" altLang="en-US" sz="1400" dirty="0"/>
              <a:t>的交易量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圖形</a:t>
            </a: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altLang="zh-TW" sz="1400" b="1" dirty="0"/>
              <a:t>X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：時間軸，以篩選的 </a:t>
            </a:r>
            <a:r>
              <a:rPr lang="en" altLang="zh-TW" sz="1400" dirty="0"/>
              <a:t>period </a:t>
            </a:r>
            <a:r>
              <a:rPr lang="zh-TW" altLang="en-US" sz="1400" dirty="0"/>
              <a:t>為單位</a:t>
            </a:r>
            <a:br>
              <a:rPr lang="zh-TW" altLang="en-US" sz="1400" dirty="0"/>
            </a:br>
            <a:r>
              <a:rPr lang="en" altLang="zh-TW" sz="1400" b="1" dirty="0"/>
              <a:t>Y </a:t>
            </a:r>
            <a:r>
              <a:rPr lang="zh-TW" altLang="en-US" sz="1400" b="1" dirty="0"/>
              <a:t>軸</a:t>
            </a:r>
            <a:r>
              <a:rPr lang="zh-TW" altLang="en-US" sz="1400" dirty="0"/>
              <a:t>：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長條圖：顯示交易量 </a:t>
            </a:r>
            <a:r>
              <a:rPr lang="en-US" altLang="zh-TW" sz="1400" dirty="0"/>
              <a:t>(</a:t>
            </a:r>
            <a:r>
              <a:rPr lang="en" altLang="zh-TW" sz="1400" dirty="0"/>
              <a:t>count)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zh-TW" altLang="en-US" sz="1400" dirty="0"/>
              <a:t>折線圖：顯示「成功率</a:t>
            </a:r>
            <a:r>
              <a:rPr lang="en-US" altLang="zh-TW" sz="1400" dirty="0"/>
              <a:t>(%) </a:t>
            </a:r>
            <a:r>
              <a:rPr lang="zh-TW" altLang="en-US" sz="1400" dirty="0"/>
              <a:t>」和「失敗率</a:t>
            </a:r>
            <a:r>
              <a:rPr lang="en-US" altLang="zh-TW" sz="1400" dirty="0"/>
              <a:t>(%)</a:t>
            </a:r>
            <a:r>
              <a:rPr lang="zh-TW" altLang="en-US" sz="1400" dirty="0"/>
              <a:t>」</a:t>
            </a:r>
          </a:p>
          <a:p>
            <a:pPr marL="285750" lvl="7" indent="-285750">
              <a:buFont typeface="Arial" panose="020B0604020202020204" pitchFamily="34" charset="0"/>
              <a:buChar char="•"/>
            </a:pPr>
            <a:r>
              <a:rPr lang="zh-TW" altLang="en-US" sz="1400" dirty="0"/>
              <a:t>成功率定義：</a:t>
            </a:r>
            <a:r>
              <a:rPr lang="en-US" altLang="zh-TW" sz="1400" dirty="0"/>
              <a:t>(</a:t>
            </a:r>
            <a:r>
              <a:rPr lang="en" altLang="zh-TW" sz="1400" dirty="0"/>
              <a:t>transStatus </a:t>
            </a:r>
            <a:r>
              <a:rPr lang="zh-TW" altLang="en-US" sz="1400" dirty="0"/>
              <a:t>為 </a:t>
            </a:r>
            <a:r>
              <a:rPr lang="en" altLang="zh-TW" sz="1400" dirty="0"/>
              <a:t>Y</a:t>
            </a:r>
            <a:r>
              <a:rPr lang="zh-TW" altLang="en" sz="1400" dirty="0"/>
              <a:t>、 </a:t>
            </a:r>
            <a:r>
              <a:rPr lang="en" altLang="zh-TW" sz="1400" dirty="0"/>
              <a:t>A </a:t>
            </a:r>
            <a:r>
              <a:rPr lang="zh-TW" altLang="en" sz="1400" dirty="0"/>
              <a:t>、 </a:t>
            </a:r>
            <a:r>
              <a:rPr lang="en" altLang="zh-TW" sz="1400" dirty="0"/>
              <a:t>I </a:t>
            </a:r>
            <a:r>
              <a:rPr lang="zh-TW" altLang="en-US" sz="1400" dirty="0"/>
              <a:t>交易數加總</a:t>
            </a:r>
            <a:r>
              <a:rPr lang="en-US" altLang="zh-TW" sz="1400" dirty="0"/>
              <a:t>)</a:t>
            </a:r>
            <a:r>
              <a:rPr lang="zh-TW" altLang="en-US" sz="1400" dirty="0"/>
              <a:t> </a:t>
            </a:r>
            <a:r>
              <a:rPr lang="en-US" altLang="zh-TW" sz="1400" dirty="0"/>
              <a:t>/ </a:t>
            </a:r>
            <a:r>
              <a:rPr lang="zh-TW" altLang="en-US" sz="1400" dirty="0"/>
              <a:t>總交易量</a:t>
            </a:r>
          </a:p>
          <a:p>
            <a:pPr marL="285750" lvl="7" indent="-285750">
              <a:buFont typeface="Arial" panose="020B0604020202020204" pitchFamily="34" charset="0"/>
              <a:buChar char="•"/>
            </a:pPr>
            <a:r>
              <a:rPr lang="zh-TW" altLang="en-US" sz="1400" dirty="0"/>
              <a:t>失敗率定義：</a:t>
            </a:r>
            <a:r>
              <a:rPr lang="en-US" altLang="zh-TW" sz="1400" dirty="0"/>
              <a:t>(</a:t>
            </a:r>
            <a:r>
              <a:rPr lang="zh-TW" altLang="en-US" sz="1400" dirty="0"/>
              <a:t>全部交易數量 </a:t>
            </a:r>
            <a:r>
              <a:rPr lang="en-US" altLang="zh-TW" sz="1400" dirty="0"/>
              <a:t>- </a:t>
            </a:r>
            <a:r>
              <a:rPr lang="en" altLang="zh-TW" sz="1400" dirty="0"/>
              <a:t>Y - A - I) / </a:t>
            </a:r>
            <a:r>
              <a:rPr lang="zh-TW" altLang="en-US" sz="1400" dirty="0"/>
              <a:t>總交易量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1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400" b="1" dirty="0"/>
              <a:t>表格</a:t>
            </a:r>
            <a:endParaRPr lang="zh-TW" altLang="en-US" sz="14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表頭：時間區間，以篩選的 </a:t>
            </a:r>
            <a:r>
              <a:rPr lang="en" altLang="zh-TW" sz="1400" dirty="0"/>
              <a:t>period </a:t>
            </a:r>
            <a:r>
              <a:rPr lang="zh-TW" altLang="en-US" sz="1400" dirty="0"/>
              <a:t>為單位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欄位：</a:t>
            </a:r>
            <a:r>
              <a:rPr lang="en" altLang="zh-TW" sz="1400" dirty="0"/>
              <a:t>Success</a:t>
            </a:r>
            <a:r>
              <a:rPr lang="zh-TW" altLang="en" sz="1400" dirty="0"/>
              <a:t>、</a:t>
            </a:r>
            <a:r>
              <a:rPr lang="en" altLang="zh-TW" sz="1400" dirty="0"/>
              <a:t>Fail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內容：顯示交易狀態是成功的數量和交易狀態是失敗的數量</a:t>
            </a:r>
            <a:r>
              <a:rPr lang="en-US" altLang="zh-TW" sz="1400" dirty="0"/>
              <a:t>(</a:t>
            </a:r>
            <a:r>
              <a:rPr lang="en" altLang="zh-TW" sz="1400" dirty="0"/>
              <a:t>count)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交易狀態成功： </a:t>
            </a:r>
            <a:r>
              <a:rPr lang="en" altLang="zh-TW" sz="1400" dirty="0"/>
              <a:t>transStatus </a:t>
            </a:r>
            <a:r>
              <a:rPr lang="zh-TW" altLang="en-US" sz="1400" dirty="0"/>
              <a:t>為 </a:t>
            </a:r>
            <a:r>
              <a:rPr lang="en" altLang="zh-TW" sz="1400" dirty="0"/>
              <a:t>Y</a:t>
            </a:r>
            <a:r>
              <a:rPr lang="zh-TW" altLang="en" sz="1400" dirty="0"/>
              <a:t>、 </a:t>
            </a:r>
            <a:r>
              <a:rPr lang="en" altLang="zh-TW" sz="1400" dirty="0"/>
              <a:t>A </a:t>
            </a:r>
            <a:r>
              <a:rPr lang="zh-TW" altLang="en" sz="1400" dirty="0"/>
              <a:t>、 </a:t>
            </a:r>
            <a:r>
              <a:rPr lang="en" altLang="zh-TW" sz="1400" dirty="0"/>
              <a:t>I </a:t>
            </a:r>
            <a:r>
              <a:rPr lang="zh-TW" altLang="en-US" sz="1400" dirty="0"/>
              <a:t>交易數加總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TW" altLang="en-US" sz="1400" dirty="0"/>
              <a:t>交易狀態失敗： 全部交易數量 </a:t>
            </a:r>
            <a:r>
              <a:rPr lang="en-US" altLang="zh-TW" sz="1400" dirty="0"/>
              <a:t>– </a:t>
            </a:r>
            <a:r>
              <a:rPr lang="zh-TW" altLang="en-US" sz="1400" dirty="0"/>
              <a:t>交易狀態為成功的數量</a:t>
            </a:r>
          </a:p>
          <a:p>
            <a:endParaRPr kumimoji="1" lang="zh-TW" altLang="en-US" sz="1400" dirty="0"/>
          </a:p>
        </p:txBody>
      </p:sp>
      <p:sp>
        <p:nvSpPr>
          <p:cNvPr id="2" name="TextBox 13">
            <a:extLst>
              <a:ext uri="{FF2B5EF4-FFF2-40B4-BE49-F238E27FC236}">
                <a16:creationId xmlns:a16="http://schemas.microsoft.com/office/drawing/2014/main" id="{845E10F7-02AD-6889-0C22-A26F5352ED36}"/>
              </a:ext>
            </a:extLst>
          </p:cNvPr>
          <p:cNvSpPr txBox="1"/>
          <p:nvPr/>
        </p:nvSpPr>
        <p:spPr>
          <a:xfrm>
            <a:off x="354298" y="154772"/>
            <a:ext cx="323684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TW" sz="1600" dirty="0"/>
              <a:t>period: Day/week/month</a:t>
            </a:r>
            <a:r>
              <a:rPr lang="zh-TW" altLang="en-US" sz="1600" dirty="0"/>
              <a:t>（單選）</a:t>
            </a:r>
            <a:r>
              <a:rPr lang="en-US" altLang="zh-TW" sz="1600" dirty="0"/>
              <a:t> </a:t>
            </a:r>
            <a:endParaRPr lang="en-US" sz="1600" dirty="0"/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B46D0B21-70F0-FFA3-E29C-120B528FBE01}"/>
              </a:ext>
            </a:extLst>
          </p:cNvPr>
          <p:cNvSpPr txBox="1"/>
          <p:nvPr/>
        </p:nvSpPr>
        <p:spPr>
          <a:xfrm>
            <a:off x="3834246" y="137161"/>
            <a:ext cx="114813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Datepicker</a:t>
            </a:r>
            <a:endParaRPr lang="en-US" sz="1600" dirty="0"/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AA17E89C-28CF-6FD7-1816-7BC2692AEE87}"/>
              </a:ext>
            </a:extLst>
          </p:cNvPr>
          <p:cNvSpPr txBox="1"/>
          <p:nvPr/>
        </p:nvSpPr>
        <p:spPr>
          <a:xfrm>
            <a:off x="5225481" y="154772"/>
            <a:ext cx="2096005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err="1"/>
              <a:t>cardScheme</a:t>
            </a:r>
            <a:r>
              <a:rPr lang="zh-TW" altLang="en-US" sz="1600" dirty="0"/>
              <a:t>（多選）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6683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4193</TotalTime>
  <Words>3565</Words>
  <Application>Microsoft Macintosh PowerPoint</Application>
  <PresentationFormat>寬螢幕</PresentationFormat>
  <Paragraphs>773</Paragraphs>
  <Slides>23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9" baseType="lpstr">
      <vt:lpstr>黑體-簡 中黑</vt:lpstr>
      <vt:lpstr>Aptos</vt:lpstr>
      <vt:lpstr>Aptos Display</vt:lpstr>
      <vt:lpstr>Arial</vt:lpstr>
      <vt:lpstr>Calibri</vt:lpstr>
      <vt:lpstr>Office Theme</vt:lpstr>
      <vt:lpstr>整體交易狀態統計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Data spec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商戶統計</vt:lpstr>
      <vt:lpstr>PowerPoint 簡報</vt:lpstr>
      <vt:lpstr>PowerPoint 簡報</vt:lpstr>
      <vt:lpstr>PowerPoint 簡報</vt:lpstr>
      <vt:lpstr>Data spec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整體交易狀態統計</dc:title>
  <dc:creator>Huang, Viola (CW)</dc:creator>
  <cp:lastModifiedBy>Penny Pan</cp:lastModifiedBy>
  <cp:revision>198</cp:revision>
  <dcterms:created xsi:type="dcterms:W3CDTF">2025-08-17T02:50:20Z</dcterms:created>
  <dcterms:modified xsi:type="dcterms:W3CDTF">2025-08-20T07:14:24Z</dcterms:modified>
</cp:coreProperties>
</file>